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9"/>
  </p:notesMasterIdLst>
  <p:sldIdLst>
    <p:sldId id="256" r:id="rId2"/>
    <p:sldId id="270" r:id="rId3"/>
    <p:sldId id="257" r:id="rId4"/>
    <p:sldId id="259" r:id="rId5"/>
    <p:sldId id="348" r:id="rId6"/>
    <p:sldId id="262" r:id="rId7"/>
    <p:sldId id="260" r:id="rId8"/>
    <p:sldId id="265" r:id="rId9"/>
    <p:sldId id="307" r:id="rId10"/>
    <p:sldId id="292" r:id="rId11"/>
    <p:sldId id="273" r:id="rId12"/>
    <p:sldId id="312" r:id="rId13"/>
    <p:sldId id="274" r:id="rId14"/>
    <p:sldId id="313" r:id="rId15"/>
    <p:sldId id="275" r:id="rId16"/>
    <p:sldId id="311" r:id="rId17"/>
    <p:sldId id="302" r:id="rId18"/>
    <p:sldId id="278" r:id="rId19"/>
    <p:sldId id="279" r:id="rId20"/>
    <p:sldId id="280" r:id="rId21"/>
    <p:sldId id="293" r:id="rId22"/>
    <p:sldId id="328" r:id="rId23"/>
    <p:sldId id="295" r:id="rId24"/>
    <p:sldId id="332" r:id="rId25"/>
    <p:sldId id="331" r:id="rId26"/>
    <p:sldId id="318" r:id="rId27"/>
    <p:sldId id="347" r:id="rId28"/>
    <p:sldId id="343" r:id="rId29"/>
    <p:sldId id="319" r:id="rId30"/>
    <p:sldId id="320" r:id="rId31"/>
    <p:sldId id="322" r:id="rId32"/>
    <p:sldId id="323" r:id="rId33"/>
    <p:sldId id="329" r:id="rId34"/>
    <p:sldId id="326" r:id="rId35"/>
    <p:sldId id="303" r:id="rId36"/>
    <p:sldId id="288" r:id="rId37"/>
    <p:sldId id="30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4660"/>
  </p:normalViewPr>
  <p:slideViewPr>
    <p:cSldViewPr snapToGrid="0">
      <p:cViewPr varScale="1">
        <p:scale>
          <a:sx n="75" d="100"/>
          <a:sy n="75"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9DB19-6CFF-40A0-8EB6-99DB33CB2488}" type="datetimeFigureOut">
              <a:rPr lang="en-US" smtClean="0"/>
              <a:t>10/15/2021</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890B0-C05C-4D87-B470-A363F3FD30DD}" type="slidenum">
              <a:rPr lang="en-US" smtClean="0"/>
              <a:t>‹#›</a:t>
            </a:fld>
            <a:endParaRPr lang="en-US"/>
          </a:p>
        </p:txBody>
      </p:sp>
    </p:spTree>
    <p:extLst>
      <p:ext uri="{BB962C8B-B14F-4D97-AF65-F5344CB8AC3E}">
        <p14:creationId xmlns:p14="http://schemas.microsoft.com/office/powerpoint/2010/main" val="175378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عنصر نائب للملاحظات 2"/>
              <p:cNvSpPr>
                <a:spLocks noGrp="1"/>
              </p:cNvSpPr>
              <p:nvPr>
                <p:ph type="body" idx="1"/>
              </p:nvPr>
            </p:nvSpPr>
            <p:spPr/>
            <p:txBody>
              <a:bodyPr/>
              <a:lstStyle/>
              <a:p>
                <a:r>
                  <a:rPr lang="en-US" dirty="0"/>
                  <a:t>L=1000 ml</a:t>
                </a:r>
              </a:p>
              <a:p>
                <a:r>
                  <a:rPr lang="en-US" dirty="0"/>
                  <a:t>ml=1000 </a:t>
                </a:r>
                <a:r>
                  <a:rPr lang="en-GB" sz="1200" dirty="0">
                    <a:solidFill>
                      <a:schemeClr val="tx1"/>
                    </a:solidFill>
                    <a:latin typeface="Times New Roman" panose="02020603050405020304" pitchFamily="18" charset="0"/>
                    <a:cs typeface="Times New Roman" panose="02020603050405020304" pitchFamily="18" charset="0"/>
                  </a:rPr>
                  <a:t>µl</a:t>
                </a:r>
              </a:p>
              <a:p>
                <a:r>
                  <a:rPr lang="en-US" dirty="0"/>
                  <a:t>L= 1000,000</a:t>
                </a:r>
                <a:r>
                  <a:rPr lang="en-US" baseline="0" dirty="0"/>
                  <a:t> </a:t>
                </a:r>
                <a:r>
                  <a:rPr lang="en-GB" sz="1200" dirty="0">
                    <a:solidFill>
                      <a:schemeClr val="tx1"/>
                    </a:solidFill>
                    <a:latin typeface="Times New Roman" panose="02020603050405020304" pitchFamily="18" charset="0"/>
                    <a:cs typeface="Times New Roman" panose="02020603050405020304" pitchFamily="18" charset="0"/>
                  </a:rPr>
                  <a:t>µl=</a:t>
                </a:r>
                <a14:m>
                  <m:oMath xmlns:m="http://schemas.openxmlformats.org/officeDocument/2006/math">
                    <m:sSup>
                      <m:sSupPr>
                        <m:ctrlPr>
                          <a:rPr lang="en-GB" sz="1200" i="1" smtClean="0">
                            <a:solidFill>
                              <a:schemeClr val="tx1"/>
                            </a:solidFill>
                            <a:latin typeface="Cambria Math" panose="02040503050406030204" pitchFamily="18" charset="0"/>
                            <a:cs typeface="Times New Roman" panose="02020603050405020304" pitchFamily="18" charset="0"/>
                          </a:rPr>
                        </m:ctrlPr>
                      </m:sSupPr>
                      <m:e>
                        <m:r>
                          <a:rPr lang="en-GB" sz="1200" i="1">
                            <a:solidFill>
                              <a:schemeClr val="tx1"/>
                            </a:solidFill>
                            <a:latin typeface="Cambria Math" panose="02040503050406030204" pitchFamily="18" charset="0"/>
                            <a:cs typeface="Times New Roman" panose="02020603050405020304" pitchFamily="18" charset="0"/>
                          </a:rPr>
                          <m:t>10</m:t>
                        </m:r>
                      </m:e>
                      <m:sup>
                        <m:r>
                          <a:rPr lang="en-GB" sz="1200" i="1">
                            <a:solidFill>
                              <a:schemeClr val="tx1"/>
                            </a:solidFill>
                            <a:latin typeface="Cambria Math" panose="02040503050406030204" pitchFamily="18" charset="0"/>
                            <a:cs typeface="Times New Roman" panose="02020603050405020304" pitchFamily="18" charset="0"/>
                          </a:rPr>
                          <m:t>6</m:t>
                        </m:r>
                      </m:sup>
                    </m:sSup>
                  </m:oMath>
                </a14:m>
                <a:r>
                  <a:rPr lang="en-US" dirty="0"/>
                  <a:t> </a:t>
                </a:r>
                <a:r>
                  <a:rPr lang="en-GB" sz="1200" dirty="0">
                    <a:solidFill>
                      <a:schemeClr val="tx1"/>
                    </a:solidFill>
                    <a:latin typeface="Times New Roman" panose="02020603050405020304" pitchFamily="18" charset="0"/>
                    <a:cs typeface="Times New Roman" panose="02020603050405020304" pitchFamily="18" charset="0"/>
                  </a:rPr>
                  <a:t>µl </a:t>
                </a:r>
                <a:endParaRPr lang="en-US" dirty="0"/>
              </a:p>
            </p:txBody>
          </p:sp>
        </mc:Choice>
        <mc:Fallback xmlns="">
          <p:sp>
            <p:nvSpPr>
              <p:cNvPr id="3" name="عنصر نائب للملاحظات 2"/>
              <p:cNvSpPr>
                <a:spLocks noGrp="1"/>
              </p:cNvSpPr>
              <p:nvPr>
                <p:ph type="body" idx="1"/>
              </p:nvPr>
            </p:nvSpPr>
            <p:spPr/>
            <p:txBody>
              <a:bodyPr/>
              <a:lstStyle/>
              <a:p>
                <a:r>
                  <a:rPr lang="en-US" dirty="0" smtClean="0"/>
                  <a:t>L=1000 ml</a:t>
                </a:r>
              </a:p>
              <a:p>
                <a:r>
                  <a:rPr lang="en-US" dirty="0" smtClean="0"/>
                  <a:t>ml=1000 </a:t>
                </a:r>
                <a:r>
                  <a:rPr lang="en-GB" sz="1200" dirty="0" smtClean="0">
                    <a:solidFill>
                      <a:schemeClr val="tx1"/>
                    </a:solidFill>
                    <a:latin typeface="Times New Roman" panose="02020603050405020304" pitchFamily="18" charset="0"/>
                    <a:cs typeface="Times New Roman" panose="02020603050405020304" pitchFamily="18" charset="0"/>
                  </a:rPr>
                  <a:t>µl</a:t>
                </a:r>
              </a:p>
              <a:p>
                <a:r>
                  <a:rPr lang="en-US" dirty="0" smtClean="0"/>
                  <a:t>L= 1000,000</a:t>
                </a:r>
                <a:r>
                  <a:rPr lang="en-US" baseline="0" dirty="0" smtClean="0"/>
                  <a:t> </a:t>
                </a:r>
                <a:r>
                  <a:rPr lang="en-GB" sz="1200" dirty="0" smtClean="0">
                    <a:solidFill>
                      <a:schemeClr val="tx1"/>
                    </a:solidFill>
                    <a:latin typeface="Times New Roman" panose="02020603050405020304" pitchFamily="18" charset="0"/>
                    <a:cs typeface="Times New Roman" panose="02020603050405020304" pitchFamily="18" charset="0"/>
                  </a:rPr>
                  <a:t>µl=</a:t>
                </a:r>
                <a:r>
                  <a:rPr lang="en-GB" sz="1200" i="0" smtClean="0">
                    <a:solidFill>
                      <a:schemeClr val="tx1"/>
                    </a:solidFill>
                    <a:latin typeface="Cambria Math"/>
                    <a:cs typeface="Times New Roman" panose="02020603050405020304" pitchFamily="18" charset="0"/>
                  </a:rPr>
                  <a:t>〖</a:t>
                </a:r>
                <a:r>
                  <a:rPr lang="en-GB" sz="1200" i="0">
                    <a:solidFill>
                      <a:schemeClr val="tx1"/>
                    </a:solidFill>
                    <a:latin typeface="Cambria Math" panose="02040503050406030204" pitchFamily="18" charset="0"/>
                    <a:cs typeface="Times New Roman" panose="02020603050405020304" pitchFamily="18" charset="0"/>
                  </a:rPr>
                  <a:t>10</a:t>
                </a:r>
                <a:r>
                  <a:rPr lang="en-GB" sz="1200" i="0" smtClean="0">
                    <a:solidFill>
                      <a:schemeClr val="tx1"/>
                    </a:solidFill>
                    <a:latin typeface="Cambria Math"/>
                    <a:cs typeface="Times New Roman" panose="02020603050405020304" pitchFamily="18" charset="0"/>
                  </a:rPr>
                  <a:t>〗^</a:t>
                </a:r>
                <a:r>
                  <a:rPr lang="en-GB" sz="1200" i="0">
                    <a:solidFill>
                      <a:schemeClr val="tx1"/>
                    </a:solidFill>
                    <a:latin typeface="Cambria Math" panose="02040503050406030204" pitchFamily="18" charset="0"/>
                    <a:cs typeface="Times New Roman" panose="02020603050405020304" pitchFamily="18" charset="0"/>
                  </a:rPr>
                  <a:t>6</a:t>
                </a:r>
                <a:r>
                  <a:rPr lang="en-US" dirty="0" smtClean="0"/>
                  <a:t> </a:t>
                </a:r>
                <a:r>
                  <a:rPr lang="en-GB" sz="1200" dirty="0" smtClean="0">
                    <a:solidFill>
                      <a:schemeClr val="tx1"/>
                    </a:solidFill>
                    <a:latin typeface="Times New Roman" panose="02020603050405020304" pitchFamily="18" charset="0"/>
                    <a:cs typeface="Times New Roman" panose="02020603050405020304" pitchFamily="18" charset="0"/>
                  </a:rPr>
                  <a:t>µl </a:t>
                </a:r>
                <a:endParaRPr lang="en-US" dirty="0"/>
              </a:p>
            </p:txBody>
          </p:sp>
        </mc:Fallback>
      </mc:AlternateContent>
      <p:sp>
        <p:nvSpPr>
          <p:cNvPr id="4" name="عنصر نائب لرقم الشريحة 3"/>
          <p:cNvSpPr>
            <a:spLocks noGrp="1"/>
          </p:cNvSpPr>
          <p:nvPr>
            <p:ph type="sldNum" sz="quarter" idx="10"/>
          </p:nvPr>
        </p:nvSpPr>
        <p:spPr/>
        <p:txBody>
          <a:bodyPr/>
          <a:lstStyle/>
          <a:p>
            <a:fld id="{2BC890B0-C05C-4D87-B470-A363F3FD30DD}" type="slidenum">
              <a:rPr lang="en-US" smtClean="0"/>
              <a:t>7</a:t>
            </a:fld>
            <a:endParaRPr lang="en-US"/>
          </a:p>
        </p:txBody>
      </p:sp>
    </p:spTree>
    <p:extLst>
      <p:ext uri="{BB962C8B-B14F-4D97-AF65-F5344CB8AC3E}">
        <p14:creationId xmlns:p14="http://schemas.microsoft.com/office/powerpoint/2010/main" val="342941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These figures only indicate relative volumes (parts)/or relative volumes in relation to each other;</a:t>
            </a:r>
          </a:p>
          <a:p>
            <a:pPr lvl="1" algn="just">
              <a:lnSpc>
                <a:spcPct val="200000"/>
              </a:lnSpc>
              <a:buFont typeface="Wingdings" panose="05000000000000000000" pitchFamily="2" charset="2"/>
              <a:buChar char="§"/>
            </a:pPr>
            <a:r>
              <a:rPr lang="en-GB" sz="2200" dirty="0">
                <a:solidFill>
                  <a:schemeClr val="tx1"/>
                </a:solidFill>
                <a:latin typeface="Times New Roman" panose="02020603050405020304" pitchFamily="18" charset="0"/>
                <a:cs typeface="Times New Roman" panose="02020603050405020304" pitchFamily="18" charset="0"/>
              </a:rPr>
              <a:t>Half volume (from tip to mark 0.5).</a:t>
            </a:r>
          </a:p>
          <a:p>
            <a:pPr lvl="1" algn="just">
              <a:lnSpc>
                <a:spcPct val="200000"/>
              </a:lnSpc>
              <a:buFont typeface="Wingdings" panose="05000000000000000000" pitchFamily="2" charset="2"/>
              <a:buChar char="§"/>
            </a:pPr>
            <a:r>
              <a:rPr lang="en-GB" sz="2200" dirty="0">
                <a:solidFill>
                  <a:schemeClr val="tx1"/>
                </a:solidFill>
                <a:latin typeface="Times New Roman" panose="02020603050405020304" pitchFamily="18" charset="0"/>
                <a:cs typeface="Times New Roman" panose="02020603050405020304" pitchFamily="18" charset="0"/>
              </a:rPr>
              <a:t>One volume (from the tip to mark 1.0) in both pipettes.</a:t>
            </a:r>
          </a:p>
          <a:p>
            <a:pPr lvl="1" algn="just">
              <a:lnSpc>
                <a:spcPct val="200000"/>
              </a:lnSpc>
              <a:buFont typeface="Wingdings" panose="05000000000000000000" pitchFamily="2" charset="2"/>
              <a:buChar char="§"/>
            </a:pPr>
            <a:r>
              <a:rPr lang="en-GB" sz="2200" dirty="0">
                <a:solidFill>
                  <a:schemeClr val="tx1"/>
                </a:solidFill>
                <a:latin typeface="Times New Roman" panose="02020603050405020304" pitchFamily="18" charset="0"/>
                <a:cs typeface="Times New Roman" panose="02020603050405020304" pitchFamily="18" charset="0"/>
              </a:rPr>
              <a:t>Eleven volumes (from tip to mark 11 above the bulb in WBC pipette).</a:t>
            </a:r>
          </a:p>
          <a:p>
            <a:pPr lvl="1" algn="just">
              <a:lnSpc>
                <a:spcPct val="200000"/>
              </a:lnSpc>
              <a:buFont typeface="Wingdings" panose="05000000000000000000" pitchFamily="2" charset="2"/>
              <a:buChar char="§"/>
            </a:pPr>
            <a:r>
              <a:rPr lang="en-GB" sz="2200" dirty="0">
                <a:solidFill>
                  <a:schemeClr val="tx1"/>
                </a:solidFill>
                <a:latin typeface="Times New Roman" panose="02020603050405020304" pitchFamily="18" charset="0"/>
                <a:cs typeface="Times New Roman" panose="02020603050405020304" pitchFamily="18" charset="0"/>
              </a:rPr>
              <a:t>Hundred one volumes (from tip to mark 101 in RBC pipette).</a:t>
            </a:r>
          </a:p>
        </p:txBody>
      </p:sp>
      <p:sp>
        <p:nvSpPr>
          <p:cNvPr id="4" name="Slide Number Placeholder 3"/>
          <p:cNvSpPr>
            <a:spLocks noGrp="1"/>
          </p:cNvSpPr>
          <p:nvPr>
            <p:ph type="sldNum" sz="quarter" idx="10"/>
          </p:nvPr>
        </p:nvSpPr>
        <p:spPr/>
        <p:txBody>
          <a:bodyPr/>
          <a:lstStyle/>
          <a:p>
            <a:fld id="{2BC890B0-C05C-4D87-B470-A363F3FD30DD}" type="slidenum">
              <a:rPr lang="en-US" smtClean="0"/>
              <a:t>15</a:t>
            </a:fld>
            <a:endParaRPr lang="en-US"/>
          </a:p>
        </p:txBody>
      </p:sp>
    </p:spTree>
    <p:extLst>
      <p:ext uri="{BB962C8B-B14F-4D97-AF65-F5344CB8AC3E}">
        <p14:creationId xmlns:p14="http://schemas.microsoft.com/office/powerpoint/2010/main" val="318031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chamber should be charged at one go and not in parts. For this, one needs a drop of proper size. Try to achieve an ideally-charged chamber.</a:t>
            </a:r>
          </a:p>
        </p:txBody>
      </p:sp>
      <p:sp>
        <p:nvSpPr>
          <p:cNvPr id="4" name="Slide Number Placeholder 3"/>
          <p:cNvSpPr>
            <a:spLocks noGrp="1"/>
          </p:cNvSpPr>
          <p:nvPr>
            <p:ph type="sldNum" sz="quarter" idx="10"/>
          </p:nvPr>
        </p:nvSpPr>
        <p:spPr/>
        <p:txBody>
          <a:bodyPr/>
          <a:lstStyle/>
          <a:p>
            <a:fld id="{2BC890B0-C05C-4D87-B470-A363F3FD30DD}" type="slidenum">
              <a:rPr lang="en-US" smtClean="0"/>
              <a:t>33</a:t>
            </a:fld>
            <a:endParaRPr lang="en-US"/>
          </a:p>
        </p:txBody>
      </p:sp>
    </p:spTree>
    <p:extLst>
      <p:ext uri="{BB962C8B-B14F-4D97-AF65-F5344CB8AC3E}">
        <p14:creationId xmlns:p14="http://schemas.microsoft.com/office/powerpoint/2010/main" val="160922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CBC9A-EEBA-4329-B837-D9C8141C1E68}"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39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CBC9A-EEBA-4329-B837-D9C8141C1E68}"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t>‹#›</a:t>
            </a:fld>
            <a:endParaRPr lang="en-GB"/>
          </a:p>
        </p:txBody>
      </p:sp>
    </p:spTree>
    <p:extLst>
      <p:ext uri="{BB962C8B-B14F-4D97-AF65-F5344CB8AC3E}">
        <p14:creationId xmlns:p14="http://schemas.microsoft.com/office/powerpoint/2010/main" val="287133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CBC9A-EEBA-4329-B837-D9C8141C1E68}"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t>‹#›</a:t>
            </a:fld>
            <a:endParaRPr lang="en-GB"/>
          </a:p>
        </p:txBody>
      </p:sp>
    </p:spTree>
    <p:extLst>
      <p:ext uri="{BB962C8B-B14F-4D97-AF65-F5344CB8AC3E}">
        <p14:creationId xmlns:p14="http://schemas.microsoft.com/office/powerpoint/2010/main" val="94052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CBC9A-EEBA-4329-B837-D9C8141C1E68}"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t>‹#›</a:t>
            </a:fld>
            <a:endParaRPr lang="en-GB"/>
          </a:p>
        </p:txBody>
      </p:sp>
    </p:spTree>
    <p:extLst>
      <p:ext uri="{BB962C8B-B14F-4D97-AF65-F5344CB8AC3E}">
        <p14:creationId xmlns:p14="http://schemas.microsoft.com/office/powerpoint/2010/main" val="246916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CBC9A-EEBA-4329-B837-D9C8141C1E68}"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7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CBC9A-EEBA-4329-B837-D9C8141C1E68}"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BD4AAB-7466-4E88-87D9-4D5A52E97F13}" type="slidenum">
              <a:rPr lang="en-GB" smtClean="0"/>
              <a:t>‹#›</a:t>
            </a:fld>
            <a:endParaRPr lang="en-GB"/>
          </a:p>
        </p:txBody>
      </p:sp>
    </p:spTree>
    <p:extLst>
      <p:ext uri="{BB962C8B-B14F-4D97-AF65-F5344CB8AC3E}">
        <p14:creationId xmlns:p14="http://schemas.microsoft.com/office/powerpoint/2010/main" val="29620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CBC9A-EEBA-4329-B837-D9C8141C1E68}" type="datetimeFigureOut">
              <a:rPr lang="en-GB" smtClean="0"/>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BD4AAB-7466-4E88-87D9-4D5A52E97F13}" type="slidenum">
              <a:rPr lang="en-GB" smtClean="0"/>
              <a:t>‹#›</a:t>
            </a:fld>
            <a:endParaRPr lang="en-GB"/>
          </a:p>
        </p:txBody>
      </p:sp>
    </p:spTree>
    <p:extLst>
      <p:ext uri="{BB962C8B-B14F-4D97-AF65-F5344CB8AC3E}">
        <p14:creationId xmlns:p14="http://schemas.microsoft.com/office/powerpoint/2010/main" val="380358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CBC9A-EEBA-4329-B837-D9C8141C1E68}" type="datetimeFigureOut">
              <a:rPr lang="en-GB" smtClean="0"/>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BD4AAB-7466-4E88-87D9-4D5A52E97F13}" type="slidenum">
              <a:rPr lang="en-GB" smtClean="0"/>
              <a:t>‹#›</a:t>
            </a:fld>
            <a:endParaRPr lang="en-GB"/>
          </a:p>
        </p:txBody>
      </p:sp>
    </p:spTree>
    <p:extLst>
      <p:ext uri="{BB962C8B-B14F-4D97-AF65-F5344CB8AC3E}">
        <p14:creationId xmlns:p14="http://schemas.microsoft.com/office/powerpoint/2010/main" val="189394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5CBC9A-EEBA-4329-B837-D9C8141C1E68}" type="datetimeFigureOut">
              <a:rPr lang="en-GB" smtClean="0"/>
              <a:t>15/10/2021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5BD4AAB-7466-4E88-87D9-4D5A52E97F13}" type="slidenum">
              <a:rPr lang="en-GB" smtClean="0"/>
              <a:t>‹#›</a:t>
            </a:fld>
            <a:endParaRPr lang="en-GB"/>
          </a:p>
        </p:txBody>
      </p:sp>
    </p:spTree>
    <p:extLst>
      <p:ext uri="{BB962C8B-B14F-4D97-AF65-F5344CB8AC3E}">
        <p14:creationId xmlns:p14="http://schemas.microsoft.com/office/powerpoint/2010/main" val="297047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5CBC9A-EEBA-4329-B837-D9C8141C1E68}" type="datetimeFigureOut">
              <a:rPr lang="en-GB" smtClean="0"/>
              <a:t>15/10/2021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5BD4AAB-7466-4E88-87D9-4D5A52E97F13}" type="slidenum">
              <a:rPr lang="en-GB" smtClean="0"/>
              <a:t>‹#›</a:t>
            </a:fld>
            <a:endParaRPr lang="en-GB"/>
          </a:p>
        </p:txBody>
      </p:sp>
    </p:spTree>
    <p:extLst>
      <p:ext uri="{BB962C8B-B14F-4D97-AF65-F5344CB8AC3E}">
        <p14:creationId xmlns:p14="http://schemas.microsoft.com/office/powerpoint/2010/main" val="165544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5CBC9A-EEBA-4329-B837-D9C8141C1E68}"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BD4AAB-7466-4E88-87D9-4D5A52E97F13}" type="slidenum">
              <a:rPr lang="en-GB" smtClean="0"/>
              <a:t>‹#›</a:t>
            </a:fld>
            <a:endParaRPr lang="en-GB"/>
          </a:p>
        </p:txBody>
      </p:sp>
    </p:spTree>
    <p:extLst>
      <p:ext uri="{BB962C8B-B14F-4D97-AF65-F5344CB8AC3E}">
        <p14:creationId xmlns:p14="http://schemas.microsoft.com/office/powerpoint/2010/main" val="201874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5CBC9A-EEBA-4329-B837-D9C8141C1E68}" type="datetimeFigureOut">
              <a:rPr lang="en-GB" smtClean="0"/>
              <a:t>15/10/2021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5BD4AAB-7466-4E88-87D9-4D5A52E97F1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9142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hyperlink" Target="https://www.google.iq/url?sa=i&amp;rct=j&amp;q=&amp;esrc=s&amp;source=images&amp;cd=&amp;cad=rja&amp;uact=8&amp;ved=2ahUKEwjtmPn139vdAhUHaBoKHROtCCMQjRx6BAgBEAU&amp;url=https://www.hope-education.co.uk/product/science/lab-equipment/microscopes/haemocytometer/b8r07242&amp;psig=AOvVaw02pnSy3YPofwDiElknnMqd&amp;ust=1538156843155583" TargetMode="Externa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245945"/>
          </a:xfrm>
        </p:spPr>
        <p:txBody>
          <a:bodyPr>
            <a:normAutofit/>
          </a:bodyPr>
          <a:lstStyle/>
          <a:p>
            <a:r>
              <a:rPr lang="en-GB" sz="8800" b="1" dirty="0">
                <a:solidFill>
                  <a:srgbClr val="002060"/>
                </a:solidFill>
                <a:latin typeface="Times New Roman" panose="02020603050405020304" pitchFamily="18" charset="0"/>
                <a:cs typeface="Times New Roman" panose="02020603050405020304" pitchFamily="18" charset="0"/>
              </a:rPr>
              <a:t>Hemocytometry</a:t>
            </a:r>
            <a:endParaRPr lang="en-GB" sz="8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16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Diluting pipettes</a:t>
            </a:r>
            <a:endParaRPr lang="en-GB"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445884"/>
          </a:xfrm>
        </p:spPr>
        <p:txBody>
          <a:bodyPr>
            <a:normAutofit/>
          </a:bodyPr>
          <a:lstStyle/>
          <a:p>
            <a:pPr algn="just">
              <a:lnSpc>
                <a:spcPct val="250000"/>
              </a:lnSpc>
              <a:buFont typeface="Wingdings" panose="05000000000000000000" pitchFamily="2" charset="2"/>
              <a:buChar char="§"/>
            </a:pPr>
            <a:r>
              <a:rPr lang="en-GB" sz="3200" dirty="0">
                <a:solidFill>
                  <a:schemeClr val="tx1"/>
                </a:solidFill>
                <a:latin typeface="Times New Roman" panose="02020603050405020304" pitchFamily="18" charset="0"/>
                <a:cs typeface="Times New Roman" panose="02020603050405020304" pitchFamily="18" charset="0"/>
              </a:rPr>
              <a:t>The diluting pipettes: </a:t>
            </a:r>
          </a:p>
          <a:p>
            <a:pPr marL="749808" lvl="1" indent="-457200" algn="just">
              <a:lnSpc>
                <a:spcPct val="250000"/>
              </a:lnSpc>
              <a:buFont typeface="+mj-lt"/>
              <a:buAutoNum type="arabicPeriod"/>
            </a:pPr>
            <a:r>
              <a:rPr lang="en-GB" sz="3200" dirty="0">
                <a:solidFill>
                  <a:schemeClr val="tx1"/>
                </a:solidFill>
                <a:latin typeface="Times New Roman" panose="02020603050405020304" pitchFamily="18" charset="0"/>
                <a:cs typeface="Times New Roman" panose="02020603050405020304" pitchFamily="18" charset="0"/>
              </a:rPr>
              <a:t>RBCs glass capillary pipette (with a bulb, red bead).</a:t>
            </a:r>
          </a:p>
          <a:p>
            <a:pPr marL="749808" lvl="1" indent="-457200" algn="just">
              <a:lnSpc>
                <a:spcPct val="250000"/>
              </a:lnSpc>
              <a:buFont typeface="+mj-lt"/>
              <a:buAutoNum type="arabicPeriod"/>
            </a:pPr>
            <a:r>
              <a:rPr lang="en-GB" sz="3200" dirty="0">
                <a:solidFill>
                  <a:schemeClr val="tx1"/>
                </a:solidFill>
                <a:latin typeface="Times New Roman" panose="02020603050405020304" pitchFamily="18" charset="0"/>
                <a:cs typeface="Times New Roman" panose="02020603050405020304" pitchFamily="18" charset="0"/>
              </a:rPr>
              <a:t>WBCs glass capillary pipette (with a bulb, white bead).</a:t>
            </a:r>
          </a:p>
        </p:txBody>
      </p:sp>
    </p:spTree>
    <p:extLst>
      <p:ext uri="{BB962C8B-B14F-4D97-AF65-F5344CB8AC3E}">
        <p14:creationId xmlns:p14="http://schemas.microsoft.com/office/powerpoint/2010/main" val="114521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Parts of diluting pipette</a:t>
            </a:r>
            <a:endParaRPr lang="en-GB"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636953"/>
          </a:xfrm>
        </p:spPr>
        <p:txBody>
          <a:bodyPr>
            <a:normAutofit/>
          </a:bodyPr>
          <a:lstStyle/>
          <a:p>
            <a:pPr marL="457200" indent="-457200" algn="just">
              <a:lnSpc>
                <a:spcPct val="150000"/>
              </a:lnSpc>
              <a:buFont typeface="+mj-lt"/>
              <a:buAutoNum type="arabicPeriod"/>
            </a:pPr>
            <a:r>
              <a:rPr lang="en-GB" sz="2800" b="1" dirty="0">
                <a:solidFill>
                  <a:schemeClr val="tx1"/>
                </a:solidFill>
                <a:latin typeface="Times New Roman" panose="02020603050405020304" pitchFamily="18" charset="0"/>
                <a:cs typeface="Times New Roman" panose="02020603050405020304" pitchFamily="18" charset="0"/>
              </a:rPr>
              <a:t>The stem </a:t>
            </a:r>
          </a:p>
          <a:p>
            <a:pPr marL="749808" lvl="1" indent="-457200" algn="just">
              <a:lnSpc>
                <a:spcPct val="200000"/>
              </a:lnSpc>
              <a:buFont typeface="Arial" panose="020B0604020202020204" pitchFamily="34" charset="0"/>
              <a:buChar char="•"/>
            </a:pPr>
            <a:r>
              <a:rPr lang="en-GB" sz="2200" dirty="0">
                <a:solidFill>
                  <a:schemeClr val="tx1"/>
                </a:solidFill>
                <a:latin typeface="Times New Roman" panose="02020603050405020304" pitchFamily="18" charset="0"/>
                <a:cs typeface="Times New Roman" panose="02020603050405020304" pitchFamily="18" charset="0"/>
              </a:rPr>
              <a:t>The long narrow stem has a capillary bore and a conical tip. </a:t>
            </a:r>
          </a:p>
          <a:p>
            <a:pPr marL="749808" lvl="1" indent="-457200" algn="just">
              <a:lnSpc>
                <a:spcPct val="200000"/>
              </a:lnSpc>
              <a:buFont typeface="Arial" panose="020B0604020202020204" pitchFamily="34" charset="0"/>
              <a:buChar char="•"/>
            </a:pPr>
            <a:r>
              <a:rPr lang="en-GB" sz="2200" dirty="0">
                <a:solidFill>
                  <a:schemeClr val="tx1"/>
                </a:solidFill>
                <a:latin typeface="Times New Roman" panose="02020603050405020304" pitchFamily="18" charset="0"/>
                <a:cs typeface="Times New Roman" panose="02020603050405020304" pitchFamily="18" charset="0"/>
              </a:rPr>
              <a:t>It is divided into 10 equal parts (graduations) but has only two numbers etched on it (0.5 in the middle of the stem, and 1.0 at the junction of stem and the bulb).</a:t>
            </a:r>
          </a:p>
          <a:p>
            <a:pPr marL="749808" lvl="1" indent="-457200" algn="just">
              <a:lnSpc>
                <a:spcPct val="200000"/>
              </a:lnSpc>
              <a:buFont typeface="Arial" panose="020B0604020202020204" pitchFamily="34" charset="0"/>
              <a:buChar char="•"/>
            </a:pPr>
            <a:r>
              <a:rPr lang="en-GB" sz="2200" dirty="0">
                <a:solidFill>
                  <a:schemeClr val="tx1"/>
                </a:solidFill>
                <a:latin typeface="Times New Roman" panose="02020603050405020304" pitchFamily="18" charset="0"/>
                <a:cs typeface="Times New Roman" panose="02020603050405020304" pitchFamily="18" charset="0"/>
              </a:rPr>
              <a:t>The pipette, has a glossy white surface behind the graduations to facilitate their reading. </a:t>
            </a:r>
          </a:p>
        </p:txBody>
      </p:sp>
    </p:spTree>
    <p:extLst>
      <p:ext uri="{BB962C8B-B14F-4D97-AF65-F5344CB8AC3E}">
        <p14:creationId xmlns:p14="http://schemas.microsoft.com/office/powerpoint/2010/main" val="341769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Parts of diluting pipette</a:t>
            </a:r>
            <a:endParaRPr lang="en-GB" sz="60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917700"/>
            <a:ext cx="10058399" cy="4356099"/>
          </a:xfrm>
        </p:spPr>
      </p:pic>
    </p:spTree>
    <p:extLst>
      <p:ext uri="{BB962C8B-B14F-4D97-AF65-F5344CB8AC3E}">
        <p14:creationId xmlns:p14="http://schemas.microsoft.com/office/powerpoint/2010/main" val="415020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Parts of diluting pipette</a:t>
            </a:r>
            <a:endParaRPr lang="en-GB"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445884"/>
          </a:xfrm>
        </p:spPr>
        <p:txBody>
          <a:bodyPr>
            <a:normAutofit/>
          </a:bodyPr>
          <a:lstStyle/>
          <a:p>
            <a:pPr marL="514350" indent="-514350" algn="just">
              <a:lnSpc>
                <a:spcPct val="150000"/>
              </a:lnSpc>
              <a:buFont typeface="+mj-lt"/>
              <a:buAutoNum type="arabicPeriod" startAt="2"/>
            </a:pPr>
            <a:r>
              <a:rPr lang="en-GB" sz="2600" b="1" dirty="0">
                <a:solidFill>
                  <a:schemeClr val="tx1"/>
                </a:solidFill>
                <a:latin typeface="Times New Roman" panose="02020603050405020304" pitchFamily="18" charset="0"/>
                <a:cs typeface="Times New Roman" panose="02020603050405020304" pitchFamily="18" charset="0"/>
              </a:rPr>
              <a:t>The bulb </a:t>
            </a:r>
          </a:p>
          <a:p>
            <a:pPr marL="635508" lvl="1" indent="-342900" algn="just">
              <a:lnSpc>
                <a:spcPct val="150000"/>
              </a:lnSpc>
              <a:buFont typeface="Arial" panose="020B0604020202020204" pitchFamily="34" charset="0"/>
              <a:buChar char="•"/>
            </a:pPr>
            <a:r>
              <a:rPr lang="en-GB" sz="2000" dirty="0">
                <a:solidFill>
                  <a:schemeClr val="tx1"/>
                </a:solidFill>
                <a:latin typeface="Times New Roman" panose="02020603050405020304" pitchFamily="18" charset="0"/>
                <a:cs typeface="Times New Roman" panose="02020603050405020304" pitchFamily="18" charset="0"/>
              </a:rPr>
              <a:t>The stem widens into a bulb which contains a free-rolling bead (red in the RBC pipette, &amp; white in the WBC pipette), The bead helps in mixing the blood and the diluent. </a:t>
            </a:r>
          </a:p>
          <a:p>
            <a:pPr marL="457200" indent="-457200" algn="just">
              <a:lnSpc>
                <a:spcPct val="150000"/>
              </a:lnSpc>
              <a:buFont typeface="+mj-lt"/>
              <a:buAutoNum type="arabicPeriod" startAt="2"/>
            </a:pPr>
            <a:r>
              <a:rPr lang="en-GB" sz="2600" b="1" dirty="0">
                <a:solidFill>
                  <a:schemeClr val="tx1"/>
                </a:solidFill>
                <a:latin typeface="Times New Roman" panose="02020603050405020304" pitchFamily="18" charset="0"/>
                <a:cs typeface="Times New Roman" panose="02020603050405020304" pitchFamily="18" charset="0"/>
              </a:rPr>
              <a:t>Rubber tube &amp; mouthpiece </a:t>
            </a:r>
          </a:p>
          <a:p>
            <a:pPr marL="749808" lvl="1" indent="-457200" algn="just">
              <a:lnSpc>
                <a:spcPct val="150000"/>
              </a:lnSpc>
              <a:buFont typeface="Arial" panose="020B0604020202020204" pitchFamily="34" charset="0"/>
              <a:buChar char="•"/>
            </a:pPr>
            <a:r>
              <a:rPr lang="en-GB" sz="2000" dirty="0">
                <a:solidFill>
                  <a:schemeClr val="tx1"/>
                </a:solidFill>
                <a:latin typeface="Times New Roman" panose="02020603050405020304" pitchFamily="18" charset="0"/>
                <a:cs typeface="Times New Roman" panose="02020603050405020304" pitchFamily="18" charset="0"/>
              </a:rPr>
              <a:t>The bulb narrows again into a short stem to which a long, narrow, soft-rubber tube bearing a mouthpiece is attached.</a:t>
            </a:r>
          </a:p>
          <a:p>
            <a:pPr marL="749808" lvl="1" indent="-457200" algn="just">
              <a:lnSpc>
                <a:spcPct val="150000"/>
              </a:lnSpc>
              <a:buFont typeface="Arial" panose="020B0604020202020204" pitchFamily="34" charset="0"/>
              <a:buChar char="•"/>
            </a:pPr>
            <a:r>
              <a:rPr lang="en-GB" sz="2000" dirty="0">
                <a:solidFill>
                  <a:schemeClr val="tx1"/>
                </a:solidFill>
                <a:latin typeface="Times New Roman" panose="02020603050405020304" pitchFamily="18" charset="0"/>
                <a:cs typeface="Times New Roman" panose="02020603050405020304" pitchFamily="18" charset="0"/>
              </a:rPr>
              <a:t>Just beyond the bulb, the number 101 is etched on the RBC, and 11 on the WBC pipettes.</a:t>
            </a:r>
            <a:endParaRPr lang="en-GB"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9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extLst>
              <a:ext uri="{28A0092B-C50C-407E-A947-70E740481C1C}">
                <a14:useLocalDpi xmlns:a14="http://schemas.microsoft.com/office/drawing/2010/main" val="0"/>
              </a:ext>
            </a:extLst>
          </a:blip>
          <a:srcRect l="11487" t="18376" r="11887" b="53362"/>
          <a:stretch/>
        </p:blipFill>
        <p:spPr>
          <a:xfrm>
            <a:off x="0" y="747931"/>
            <a:ext cx="12192000" cy="1906369"/>
          </a:xfrm>
        </p:spPr>
      </p:pic>
      <p:pic>
        <p:nvPicPr>
          <p:cNvPr id="11" name="Content Placeholder 9"/>
          <p:cNvPicPr>
            <a:picLocks noChangeAspect="1"/>
          </p:cNvPicPr>
          <p:nvPr/>
        </p:nvPicPr>
        <p:blipFill rotWithShape="1">
          <a:blip r:embed="rId2">
            <a:extLst>
              <a:ext uri="{28A0092B-C50C-407E-A947-70E740481C1C}">
                <a14:useLocalDpi xmlns:a14="http://schemas.microsoft.com/office/drawing/2010/main" val="0"/>
              </a:ext>
            </a:extLst>
          </a:blip>
          <a:srcRect l="10620" t="67280" r="8251" b="8079"/>
          <a:stretch/>
        </p:blipFill>
        <p:spPr>
          <a:xfrm>
            <a:off x="0" y="4253130"/>
            <a:ext cx="12192000" cy="2604869"/>
          </a:xfrm>
          <a:prstGeom prst="rect">
            <a:avLst/>
          </a:prstGeom>
        </p:spPr>
      </p:pic>
      <p:sp>
        <p:nvSpPr>
          <p:cNvPr id="12" name="TextBox 11"/>
          <p:cNvSpPr txBox="1"/>
          <p:nvPr/>
        </p:nvSpPr>
        <p:spPr>
          <a:xfrm>
            <a:off x="330200" y="101600"/>
            <a:ext cx="3111500" cy="707886"/>
          </a:xfrm>
          <a:prstGeom prst="rect">
            <a:avLst/>
          </a:prstGeom>
          <a:noFill/>
        </p:spPr>
        <p:txBody>
          <a:bodyPr wrap="square" rtlCol="0">
            <a:spAutoFit/>
          </a:bodyPr>
          <a:lstStyle/>
          <a:p>
            <a:r>
              <a:rPr lang="en-GB" sz="4000" b="1" dirty="0">
                <a:solidFill>
                  <a:srgbClr val="FF0000"/>
                </a:solidFill>
                <a:latin typeface="Times New Roman" panose="02020603050405020304" pitchFamily="18" charset="0"/>
                <a:cs typeface="Times New Roman" panose="02020603050405020304" pitchFamily="18" charset="0"/>
              </a:rPr>
              <a:t>RBC pipette</a:t>
            </a:r>
          </a:p>
        </p:txBody>
      </p:sp>
      <p:sp>
        <p:nvSpPr>
          <p:cNvPr id="13" name="TextBox 12"/>
          <p:cNvSpPr txBox="1"/>
          <p:nvPr/>
        </p:nvSpPr>
        <p:spPr>
          <a:xfrm>
            <a:off x="330200" y="3543300"/>
            <a:ext cx="3111500" cy="707886"/>
          </a:xfrm>
          <a:prstGeom prst="rect">
            <a:avLst/>
          </a:prstGeom>
          <a:noFill/>
        </p:spPr>
        <p:txBody>
          <a:bodyPr wrap="square" rtlCol="0">
            <a:spAutoFit/>
          </a:bodyPr>
          <a:lstStyle/>
          <a:p>
            <a:r>
              <a:rPr lang="en-GB" sz="4000" b="1" dirty="0">
                <a:latin typeface="Times New Roman" panose="02020603050405020304" pitchFamily="18" charset="0"/>
                <a:cs typeface="Times New Roman" panose="02020603050405020304" pitchFamily="18" charset="0"/>
              </a:rPr>
              <a:t>WBC pipette</a:t>
            </a:r>
          </a:p>
        </p:txBody>
      </p:sp>
    </p:spTree>
    <p:extLst>
      <p:ext uri="{BB962C8B-B14F-4D97-AF65-F5344CB8AC3E}">
        <p14:creationId xmlns:p14="http://schemas.microsoft.com/office/powerpoint/2010/main" val="198332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chemeClr val="tx1"/>
                </a:solidFill>
                <a:latin typeface="Times New Roman" panose="02020603050405020304" pitchFamily="18" charset="0"/>
                <a:cs typeface="Times New Roman" panose="02020603050405020304" pitchFamily="18" charset="0"/>
              </a:rPr>
              <a:t>Principle underlying the  use of diluting pipettes</a:t>
            </a:r>
            <a:endParaRPr lang="en-GB"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53672" y="2967952"/>
            <a:ext cx="9135995" cy="3682230"/>
          </a:xfrm>
        </p:spPr>
        <p:txBody>
          <a:bodyPr>
            <a:normAutofit fontScale="85000" lnSpcReduction="10000"/>
          </a:bodyPr>
          <a:lstStyle/>
          <a:p>
            <a:pPr algn="just">
              <a:lnSpc>
                <a:spcPct val="25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The numbers marked on the pipettes do not indicate definite volumes in cubic </a:t>
            </a:r>
            <a:r>
              <a:rPr lang="en-GB" sz="2800" dirty="0" err="1">
                <a:solidFill>
                  <a:schemeClr val="tx1"/>
                </a:solidFill>
                <a:latin typeface="Times New Roman" panose="02020603050405020304" pitchFamily="18" charset="0"/>
                <a:cs typeface="Times New Roman" panose="02020603050405020304" pitchFamily="18" charset="0"/>
              </a:rPr>
              <a:t>millimeters</a:t>
            </a:r>
            <a:r>
              <a:rPr lang="en-GB" sz="2800" dirty="0">
                <a:solidFill>
                  <a:schemeClr val="tx1"/>
                </a:solidFill>
                <a:latin typeface="Times New Roman" panose="02020603050405020304" pitchFamily="18" charset="0"/>
                <a:cs typeface="Times New Roman" panose="02020603050405020304" pitchFamily="18" charset="0"/>
              </a:rPr>
              <a:t> (or µl).</a:t>
            </a:r>
          </a:p>
          <a:p>
            <a:pPr algn="just">
              <a:lnSpc>
                <a:spcPct val="25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 These figures only indicate relative volumes (parts)/or relative volumes in relation to each other.</a:t>
            </a:r>
          </a:p>
        </p:txBody>
      </p:sp>
    </p:spTree>
    <p:extLst>
      <p:ext uri="{BB962C8B-B14F-4D97-AF65-F5344CB8AC3E}">
        <p14:creationId xmlns:p14="http://schemas.microsoft.com/office/powerpoint/2010/main" val="203650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a:solidFill>
                  <a:schemeClr val="tx1"/>
                </a:solidFill>
                <a:latin typeface="Times New Roman" panose="02020603050405020304" pitchFamily="18" charset="0"/>
                <a:cs typeface="Times New Roman" panose="02020603050405020304" pitchFamily="18" charset="0"/>
              </a:rPr>
              <a:t>Differences between the pipettes </a:t>
            </a:r>
            <a:endParaRPr lang="en-GB"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8841839"/>
              </p:ext>
            </p:extLst>
          </p:nvPr>
        </p:nvGraphicFramePr>
        <p:xfrm>
          <a:off x="1066800" y="1957584"/>
          <a:ext cx="10058400" cy="3957958"/>
        </p:xfrm>
        <a:graphic>
          <a:graphicData uri="http://schemas.openxmlformats.org/drawingml/2006/table">
            <a:tbl>
              <a:tblPr firstRow="1" bandRow="1">
                <a:tableStyleId>{5940675A-B579-460E-94D1-54222C63F5DA}</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370840">
                <a:tc>
                  <a:txBody>
                    <a:bodyPr/>
                    <a:lstStyle/>
                    <a:p>
                      <a:pPr algn="ctr">
                        <a:lnSpc>
                          <a:spcPct val="150000"/>
                        </a:lnSpc>
                      </a:pPr>
                      <a:r>
                        <a:rPr lang="en-GB" sz="2400" b="1" dirty="0">
                          <a:latin typeface="Times New Roman" panose="02020603050405020304" pitchFamily="18" charset="0"/>
                          <a:cs typeface="Times New Roman" panose="02020603050405020304" pitchFamily="18" charset="0"/>
                        </a:rPr>
                        <a:t>RBC pipette</a:t>
                      </a:r>
                    </a:p>
                  </a:txBody>
                  <a:tcPr anchor="ctr">
                    <a:solidFill>
                      <a:schemeClr val="accent2">
                        <a:lumMod val="20000"/>
                        <a:lumOff val="80000"/>
                      </a:schemeClr>
                    </a:solidFill>
                  </a:tcPr>
                </a:tc>
                <a:tc>
                  <a:txBody>
                    <a:bodyPr/>
                    <a:lstStyle/>
                    <a:p>
                      <a:pPr algn="ctr">
                        <a:lnSpc>
                          <a:spcPct val="150000"/>
                        </a:lnSpc>
                      </a:pPr>
                      <a:r>
                        <a:rPr lang="en-GB" sz="2400" b="1" dirty="0">
                          <a:latin typeface="Times New Roman" panose="02020603050405020304" pitchFamily="18" charset="0"/>
                          <a:cs typeface="Times New Roman" panose="02020603050405020304" pitchFamily="18" charset="0"/>
                        </a:rPr>
                        <a:t>WBC pipette</a:t>
                      </a:r>
                    </a:p>
                  </a:txBody>
                  <a:tcPr anchor="ct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nSpc>
                          <a:spcPct val="150000"/>
                        </a:lnSpc>
                      </a:pPr>
                      <a:r>
                        <a:rPr lang="en-GB" sz="2000" dirty="0">
                          <a:latin typeface="Times New Roman" panose="02020603050405020304" pitchFamily="18" charset="0"/>
                          <a:cs typeface="Times New Roman" panose="02020603050405020304" pitchFamily="18" charset="0"/>
                        </a:rPr>
                        <a:t>Calibrations are 0.5 &amp; 1.0 below the bulb and 101</a:t>
                      </a:r>
                      <a:r>
                        <a:rPr lang="en-GB" sz="2000" baseline="0" dirty="0">
                          <a:latin typeface="Times New Roman" panose="02020603050405020304" pitchFamily="18" charset="0"/>
                          <a:cs typeface="Times New Roman" panose="02020603050405020304" pitchFamily="18" charset="0"/>
                        </a:rPr>
                        <a:t> above the bulb</a:t>
                      </a:r>
                      <a:r>
                        <a:rPr lang="en-GB" sz="2000" dirty="0">
                          <a:latin typeface="Times New Roman" panose="02020603050405020304" pitchFamily="18" charset="0"/>
                          <a:cs typeface="Times New Roman" panose="02020603050405020304" pitchFamily="18" charset="0"/>
                        </a:rPr>
                        <a:t>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latin typeface="Times New Roman" panose="02020603050405020304" pitchFamily="18" charset="0"/>
                          <a:cs typeface="Times New Roman" panose="02020603050405020304" pitchFamily="18" charset="0"/>
                        </a:rPr>
                        <a:t>Calibrations are 0.5 &amp; 1.0 below the bulb and 11</a:t>
                      </a:r>
                      <a:r>
                        <a:rPr lang="en-GB" sz="2000" baseline="0" dirty="0">
                          <a:latin typeface="Times New Roman" panose="02020603050405020304" pitchFamily="18" charset="0"/>
                          <a:cs typeface="Times New Roman" panose="02020603050405020304" pitchFamily="18" charset="0"/>
                        </a:rPr>
                        <a:t> above the bulb</a:t>
                      </a:r>
                      <a:r>
                        <a:rPr lang="en-GB" sz="20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0001"/>
                  </a:ext>
                </a:extLst>
              </a:tr>
              <a:tr h="370840">
                <a:tc>
                  <a:txBody>
                    <a:bodyPr/>
                    <a:lstStyle/>
                    <a:p>
                      <a:pPr>
                        <a:lnSpc>
                          <a:spcPct val="150000"/>
                        </a:lnSpc>
                      </a:pPr>
                      <a:r>
                        <a:rPr lang="en-GB" sz="2000" dirty="0">
                          <a:latin typeface="Times New Roman" panose="02020603050405020304" pitchFamily="18" charset="0"/>
                          <a:cs typeface="Times New Roman" panose="02020603050405020304" pitchFamily="18" charset="0"/>
                        </a:rPr>
                        <a:t>The bore is smaller </a:t>
                      </a:r>
                    </a:p>
                  </a:txBody>
                  <a:tcPr/>
                </a:tc>
                <a:tc>
                  <a:txBody>
                    <a:bodyPr/>
                    <a:lstStyle/>
                    <a:p>
                      <a:pPr>
                        <a:lnSpc>
                          <a:spcPct val="150000"/>
                        </a:lnSpc>
                      </a:pPr>
                      <a:r>
                        <a:rPr lang="en-GB" sz="2000" dirty="0">
                          <a:latin typeface="Times New Roman" panose="02020603050405020304" pitchFamily="18" charset="0"/>
                          <a:cs typeface="Times New Roman" panose="02020603050405020304" pitchFamily="18" charset="0"/>
                        </a:rPr>
                        <a:t>The bore is larger</a:t>
                      </a:r>
                    </a:p>
                  </a:txBody>
                  <a:tcPr/>
                </a:tc>
                <a:extLst>
                  <a:ext uri="{0D108BD9-81ED-4DB2-BD59-A6C34878D82A}">
                    <a16:rowId xmlns:a16="http://schemas.microsoft.com/office/drawing/2014/main" val="10002"/>
                  </a:ext>
                </a:extLst>
              </a:tr>
              <a:tr h="370840">
                <a:tc>
                  <a:txBody>
                    <a:bodyPr/>
                    <a:lstStyle/>
                    <a:p>
                      <a:pPr>
                        <a:lnSpc>
                          <a:spcPct val="150000"/>
                        </a:lnSpc>
                      </a:pPr>
                      <a:r>
                        <a:rPr lang="en-GB" sz="2000" dirty="0">
                          <a:latin typeface="Times New Roman" panose="02020603050405020304" pitchFamily="18" charset="0"/>
                          <a:cs typeface="Times New Roman" panose="02020603050405020304" pitchFamily="18" charset="0"/>
                        </a:rPr>
                        <a:t>Bulb is large </a:t>
                      </a:r>
                    </a:p>
                  </a:txBody>
                  <a:tcPr/>
                </a:tc>
                <a:tc>
                  <a:txBody>
                    <a:bodyPr/>
                    <a:lstStyle/>
                    <a:p>
                      <a:pPr>
                        <a:lnSpc>
                          <a:spcPct val="150000"/>
                        </a:lnSpc>
                      </a:pPr>
                      <a:r>
                        <a:rPr lang="en-GB" sz="2000" dirty="0">
                          <a:latin typeface="Times New Roman" panose="02020603050405020304" pitchFamily="18" charset="0"/>
                          <a:cs typeface="Times New Roman" panose="02020603050405020304" pitchFamily="18" charset="0"/>
                        </a:rPr>
                        <a:t>Bulb is small</a:t>
                      </a:r>
                    </a:p>
                  </a:txBody>
                  <a:tcPr/>
                </a:tc>
                <a:extLst>
                  <a:ext uri="{0D108BD9-81ED-4DB2-BD59-A6C34878D82A}">
                    <a16:rowId xmlns:a16="http://schemas.microsoft.com/office/drawing/2014/main" val="10003"/>
                  </a:ext>
                </a:extLst>
              </a:tr>
              <a:tr h="370840">
                <a:tc>
                  <a:txBody>
                    <a:bodyPr/>
                    <a:lstStyle/>
                    <a:p>
                      <a:pPr>
                        <a:lnSpc>
                          <a:spcPct val="150000"/>
                        </a:lnSpc>
                      </a:pPr>
                      <a:r>
                        <a:rPr lang="en-GB" sz="2000" dirty="0">
                          <a:latin typeface="Times New Roman" panose="02020603050405020304" pitchFamily="18" charset="0"/>
                          <a:cs typeface="Times New Roman" panose="02020603050405020304" pitchFamily="18" charset="0"/>
                        </a:rPr>
                        <a:t>The volume</a:t>
                      </a:r>
                      <a:r>
                        <a:rPr lang="en-GB" sz="2000" baseline="0" dirty="0">
                          <a:latin typeface="Times New Roman" panose="02020603050405020304" pitchFamily="18" charset="0"/>
                          <a:cs typeface="Times New Roman" panose="02020603050405020304" pitchFamily="18" charset="0"/>
                        </a:rPr>
                        <a:t> of the bulb is 100 time the volume of the stem</a:t>
                      </a:r>
                      <a:endParaRPr lang="en-GB"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latin typeface="Times New Roman" panose="02020603050405020304" pitchFamily="18" charset="0"/>
                          <a:cs typeface="Times New Roman" panose="02020603050405020304" pitchFamily="18" charset="0"/>
                        </a:rPr>
                        <a:t>The volume</a:t>
                      </a:r>
                      <a:r>
                        <a:rPr lang="en-GB" sz="2000" baseline="0" dirty="0">
                          <a:latin typeface="Times New Roman" panose="02020603050405020304" pitchFamily="18" charset="0"/>
                          <a:cs typeface="Times New Roman" panose="02020603050405020304" pitchFamily="18" charset="0"/>
                        </a:rPr>
                        <a:t> of the bulb is 10 time the volume of the stem</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nSpc>
                          <a:spcPct val="150000"/>
                        </a:lnSpc>
                      </a:pPr>
                      <a:r>
                        <a:rPr lang="en-GB" sz="2000" dirty="0">
                          <a:latin typeface="Times New Roman" panose="02020603050405020304" pitchFamily="18" charset="0"/>
                          <a:cs typeface="Times New Roman" panose="02020603050405020304" pitchFamily="18" charset="0"/>
                        </a:rPr>
                        <a:t>The dilution is </a:t>
                      </a:r>
                      <a:r>
                        <a:rPr lang="en-GB" sz="2000" baseline="0" dirty="0">
                          <a:latin typeface="Times New Roman" panose="02020603050405020304" pitchFamily="18" charset="0"/>
                          <a:cs typeface="Times New Roman" panose="02020603050405020304" pitchFamily="18" charset="0"/>
                        </a:rPr>
                        <a:t>1 in 200</a:t>
                      </a:r>
                      <a:endParaRPr lang="en-GB"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latin typeface="Times New Roman" panose="02020603050405020304" pitchFamily="18" charset="0"/>
                          <a:cs typeface="Times New Roman" panose="02020603050405020304" pitchFamily="18" charset="0"/>
                        </a:rPr>
                        <a:t>The dilution is </a:t>
                      </a:r>
                      <a:r>
                        <a:rPr lang="en-GB" sz="2000" baseline="0" dirty="0">
                          <a:latin typeface="Times New Roman" panose="02020603050405020304" pitchFamily="18" charset="0"/>
                          <a:cs typeface="Times New Roman" panose="02020603050405020304" pitchFamily="18" charset="0"/>
                        </a:rPr>
                        <a:t>1 in 20</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853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716" y="-372258"/>
            <a:ext cx="10058400" cy="1450757"/>
          </a:xfrm>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Steps in </a:t>
            </a:r>
            <a:r>
              <a:rPr lang="en-GB" sz="6000" b="1" dirty="0" err="1">
                <a:solidFill>
                  <a:schemeClr val="tx1"/>
                </a:solidFill>
                <a:latin typeface="Times New Roman" panose="02020603050405020304" pitchFamily="18" charset="0"/>
                <a:cs typeface="Times New Roman" panose="02020603050405020304" pitchFamily="18" charset="0"/>
              </a:rPr>
              <a:t>hemocytometry</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69692" y="1919625"/>
            <a:ext cx="10058400" cy="4418588"/>
          </a:xfrm>
        </p:spPr>
        <p:txBody>
          <a:bodyPr>
            <a:normAutofit lnSpcReduction="10000"/>
          </a:bodyPr>
          <a:lstStyle/>
          <a:p>
            <a:pPr marL="457200" indent="-457200" algn="just">
              <a:lnSpc>
                <a:spcPct val="200000"/>
              </a:lnSpc>
              <a:buFont typeface="+mj-lt"/>
              <a:buAutoNum type="arabicPeriod"/>
            </a:pPr>
            <a:r>
              <a:rPr lang="en-GB" sz="2400" dirty="0">
                <a:solidFill>
                  <a:schemeClr val="tx1"/>
                </a:solidFill>
                <a:latin typeface="Times New Roman" panose="02020603050405020304" pitchFamily="18" charset="0"/>
                <a:cs typeface="Times New Roman" panose="02020603050405020304" pitchFamily="18" charset="0"/>
              </a:rPr>
              <a:t>Keeping all the equipment ready </a:t>
            </a:r>
          </a:p>
          <a:p>
            <a:pPr marL="457200" indent="-457200" algn="just">
              <a:lnSpc>
                <a:spcPct val="200000"/>
              </a:lnSpc>
              <a:buFont typeface="+mj-lt"/>
              <a:buAutoNum type="arabicPeriod"/>
            </a:pPr>
            <a:r>
              <a:rPr lang="en-GB" sz="2400" dirty="0">
                <a:solidFill>
                  <a:schemeClr val="tx1"/>
                </a:solidFill>
                <a:latin typeface="Times New Roman" panose="02020603050405020304" pitchFamily="18" charset="0"/>
                <a:cs typeface="Times New Roman" panose="02020603050405020304" pitchFamily="18" charset="0"/>
              </a:rPr>
              <a:t>Getting a sample of blood </a:t>
            </a:r>
          </a:p>
          <a:p>
            <a:pPr marL="457200" indent="-457200" algn="just">
              <a:lnSpc>
                <a:spcPct val="200000"/>
              </a:lnSpc>
              <a:buFont typeface="+mj-lt"/>
              <a:buAutoNum type="arabicPeriod"/>
            </a:pPr>
            <a:r>
              <a:rPr lang="en-GB" sz="2400" dirty="0">
                <a:solidFill>
                  <a:schemeClr val="tx1"/>
                </a:solidFill>
                <a:latin typeface="Times New Roman" panose="02020603050405020304" pitchFamily="18" charset="0"/>
                <a:cs typeface="Times New Roman" panose="02020603050405020304" pitchFamily="18" charset="0"/>
              </a:rPr>
              <a:t>Pipetting, (filling the pipette with blood and diluting it)</a:t>
            </a:r>
          </a:p>
          <a:p>
            <a:pPr marL="457200" indent="-457200" algn="just">
              <a:lnSpc>
                <a:spcPct val="200000"/>
              </a:lnSpc>
              <a:buFont typeface="+mj-lt"/>
              <a:buAutoNum type="arabicPeriod"/>
            </a:pPr>
            <a:r>
              <a:rPr lang="en-GB" sz="2400" dirty="0">
                <a:solidFill>
                  <a:schemeClr val="tx1"/>
                </a:solidFill>
                <a:latin typeface="Times New Roman" panose="02020603050405020304" pitchFamily="18" charset="0"/>
                <a:cs typeface="Times New Roman" panose="02020603050405020304" pitchFamily="18" charset="0"/>
              </a:rPr>
              <a:t>Charging the chamber, (filling the counting chamber with diluted blood) </a:t>
            </a:r>
          </a:p>
          <a:p>
            <a:pPr marL="457200" indent="-457200" algn="just">
              <a:lnSpc>
                <a:spcPct val="200000"/>
              </a:lnSpc>
              <a:buFont typeface="+mj-lt"/>
              <a:buAutoNum type="arabicPeriod"/>
            </a:pPr>
            <a:r>
              <a:rPr lang="en-GB" sz="2400" dirty="0">
                <a:solidFill>
                  <a:schemeClr val="tx1"/>
                </a:solidFill>
                <a:latin typeface="Times New Roman" panose="02020603050405020304" pitchFamily="18" charset="0"/>
                <a:cs typeface="Times New Roman" panose="02020603050405020304" pitchFamily="18" charset="0"/>
              </a:rPr>
              <a:t>Counting the cells and reporting the results</a:t>
            </a:r>
          </a:p>
          <a:p>
            <a:pPr marL="457200" indent="-457200" algn="just">
              <a:lnSpc>
                <a:spcPct val="200000"/>
              </a:lnSpc>
              <a:buFont typeface="+mj-lt"/>
              <a:buAutoNum type="arabicPeriod"/>
            </a:pPr>
            <a:endParaRPr lang="en-GB"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2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Filling the pipette </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459532"/>
          </a:xfrm>
        </p:spPr>
        <p:txBody>
          <a:bodyPr>
            <a:normAutofit lnSpcReduction="10000"/>
          </a:bodyPr>
          <a:lstStyle/>
          <a:p>
            <a:pPr marL="457200" indent="-457200" algn="just">
              <a:lnSpc>
                <a:spcPct val="200000"/>
              </a:lnSpc>
              <a:buFont typeface="+mj-lt"/>
              <a:buAutoNum type="arabicPeriod"/>
            </a:pPr>
            <a:r>
              <a:rPr lang="en-GB" sz="2400" dirty="0">
                <a:solidFill>
                  <a:schemeClr val="tx1"/>
                </a:solidFill>
                <a:latin typeface="Times New Roman" panose="02020603050405020304" pitchFamily="18" charset="0"/>
                <a:cs typeface="Times New Roman" panose="02020603050405020304" pitchFamily="18" charset="0"/>
              </a:rPr>
              <a:t> Place a drop of anticoagulated blood on a glass slid, or get a finger-prick under aseptic conditions. </a:t>
            </a:r>
          </a:p>
          <a:p>
            <a:pPr marL="457200" indent="-457200" algn="just">
              <a:lnSpc>
                <a:spcPct val="200000"/>
              </a:lnSpc>
              <a:buFont typeface="+mj-lt"/>
              <a:buAutoNum type="arabicPeriod"/>
            </a:pPr>
            <a:r>
              <a:rPr lang="en-GB" sz="2400" dirty="0">
                <a:solidFill>
                  <a:schemeClr val="tx1"/>
                </a:solidFill>
                <a:latin typeface="Times New Roman" panose="02020603050405020304" pitchFamily="18" charset="0"/>
                <a:cs typeface="Times New Roman" panose="02020603050405020304" pitchFamily="18" charset="0"/>
              </a:rPr>
              <a:t>Holding the mouthpiece of the pipette between your lips and keeping the pipette (with its graduations facing you) at an angle of about 40° to the horizontal, place its tip within the edge of the drop. Gently suck on the mouthpiece and draw blood until it is just above the mark 0.5.</a:t>
            </a:r>
          </a:p>
        </p:txBody>
      </p:sp>
    </p:spTree>
    <p:extLst>
      <p:ext uri="{BB962C8B-B14F-4D97-AF65-F5344CB8AC3E}">
        <p14:creationId xmlns:p14="http://schemas.microsoft.com/office/powerpoint/2010/main" val="297476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Filling the pipette </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500475"/>
          </a:xfrm>
        </p:spPr>
        <p:txBody>
          <a:bodyPr>
            <a:normAutofit/>
          </a:bodyPr>
          <a:lstStyle/>
          <a:p>
            <a:pPr marL="457200" indent="-457200" algn="just">
              <a:lnSpc>
                <a:spcPct val="200000"/>
              </a:lnSpc>
              <a:buFont typeface="+mj-lt"/>
              <a:buAutoNum type="arabicPeriod" startAt="3"/>
            </a:pPr>
            <a:r>
              <a:rPr lang="en-GB" sz="2400" dirty="0">
                <a:solidFill>
                  <a:schemeClr val="tx1"/>
                </a:solidFill>
                <a:latin typeface="Times New Roman" panose="02020603050405020304" pitchFamily="18" charset="0"/>
                <a:cs typeface="Times New Roman" panose="02020603050405020304" pitchFamily="18" charset="0"/>
              </a:rPr>
              <a:t>Remove the pipette from the blood drop and clean its outer surface with a cotton swab by wiping it toward the tip.</a:t>
            </a:r>
          </a:p>
          <a:p>
            <a:pPr marL="1517120" lvl="8" indent="0" algn="just">
              <a:lnSpc>
                <a:spcPct val="200000"/>
              </a:lnSpc>
              <a:buNone/>
            </a:pPr>
            <a:r>
              <a:rPr lang="en-GB" sz="800" dirty="0">
                <a:solidFill>
                  <a:schemeClr val="tx1"/>
                </a:solidFill>
                <a:latin typeface="Times New Roman" panose="02020603050405020304" pitchFamily="18" charset="0"/>
                <a:cs typeface="Times New Roman" panose="02020603050405020304" pitchFamily="18" charset="0"/>
              </a:rPr>
              <a:t>  </a:t>
            </a:r>
          </a:p>
          <a:p>
            <a:pPr marL="457200" indent="-457200" algn="just">
              <a:lnSpc>
                <a:spcPct val="200000"/>
              </a:lnSpc>
              <a:buFont typeface="+mj-lt"/>
              <a:buAutoNum type="arabicPeriod" startAt="3"/>
            </a:pPr>
            <a:r>
              <a:rPr lang="en-GB" sz="2400" dirty="0">
                <a:solidFill>
                  <a:schemeClr val="tx1"/>
                </a:solidFill>
                <a:latin typeface="Times New Roman" panose="02020603050405020304" pitchFamily="18" charset="0"/>
                <a:cs typeface="Times New Roman" panose="02020603050405020304" pitchFamily="18" charset="0"/>
              </a:rPr>
              <a:t>Keeping the pipette horizontal all the time, bring the blood in the stem to the exact mark 0.5 by wiping the tip on a paper a couple of times till the blood recedes to the exact mark.</a:t>
            </a:r>
          </a:p>
          <a:p>
            <a:pPr marL="457200" indent="-457200" algn="just">
              <a:lnSpc>
                <a:spcPct val="200000"/>
              </a:lnSpc>
              <a:buFont typeface="+mj-lt"/>
              <a:buAutoNum type="arabicPeriod" startAt="3"/>
            </a:pPr>
            <a:endParaRPr lang="en-GB"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78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47" y="890045"/>
            <a:ext cx="10058400" cy="1450757"/>
          </a:xfrm>
        </p:spPr>
        <p:txBody>
          <a:bodyPr/>
          <a:lstStyle/>
          <a:p>
            <a:r>
              <a:rPr lang="en-GB" sz="6000" b="1" dirty="0">
                <a:solidFill>
                  <a:schemeClr val="tx1"/>
                </a:solidFill>
                <a:latin typeface="Times New Roman" panose="02020603050405020304" pitchFamily="18" charset="0"/>
                <a:cs typeface="Times New Roman" panose="02020603050405020304" pitchFamily="18" charset="0"/>
              </a:rPr>
              <a:t>Hemocytometry </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54419" y="3080650"/>
            <a:ext cx="9602740" cy="3798627"/>
          </a:xfrm>
        </p:spPr>
        <p:txBody>
          <a:bodyPr>
            <a:normAutofit/>
          </a:bodyPr>
          <a:lstStyle/>
          <a:p>
            <a:pPr algn="just">
              <a:lnSpc>
                <a:spcPct val="250000"/>
              </a:lnSpc>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It is the procedure of counting the number of cells in a sample of blood; RBC, WBC, &amp; the platelets being counted separately. </a:t>
            </a:r>
          </a:p>
          <a:p>
            <a:pPr algn="just">
              <a:lnSpc>
                <a:spcPct val="250000"/>
              </a:lnSpc>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It is assumed that the cells are homogenously mixed (suspended) in the plasma in all regions of the body. </a:t>
            </a:r>
          </a:p>
        </p:txBody>
      </p:sp>
    </p:spTree>
    <p:extLst>
      <p:ext uri="{BB962C8B-B14F-4D97-AF65-F5344CB8AC3E}">
        <p14:creationId xmlns:p14="http://schemas.microsoft.com/office/powerpoint/2010/main" val="19892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Filling the pipette </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643967"/>
          </a:xfrm>
        </p:spPr>
        <p:txBody>
          <a:bodyPr>
            <a:normAutofit lnSpcReduction="10000"/>
          </a:bodyPr>
          <a:lstStyle/>
          <a:p>
            <a:pPr marL="457200" indent="-457200" algn="just">
              <a:lnSpc>
                <a:spcPct val="150000"/>
              </a:lnSpc>
              <a:buFont typeface="+mj-lt"/>
              <a:buAutoNum type="arabicPeriod" startAt="5"/>
            </a:pPr>
            <a:r>
              <a:rPr lang="en-GB" sz="2400" dirty="0">
                <a:solidFill>
                  <a:schemeClr val="tx1"/>
                </a:solidFill>
                <a:latin typeface="Times New Roman" panose="02020603050405020304" pitchFamily="18" charset="0"/>
                <a:cs typeface="Times New Roman" panose="02020603050405020304" pitchFamily="18" charset="0"/>
              </a:rPr>
              <a:t>Holding the pipette nearly vertical, immerse its tip in the diluting fluid taken in a watch glass, and suck the diluent to the mark of (11 WBC) or (101 RBC).</a:t>
            </a:r>
          </a:p>
          <a:p>
            <a:pPr marL="457200" indent="-457200" algn="just">
              <a:lnSpc>
                <a:spcPct val="150000"/>
              </a:lnSpc>
              <a:buFont typeface="+mj-lt"/>
              <a:buAutoNum type="arabicPeriod" startAt="5"/>
            </a:pPr>
            <a:r>
              <a:rPr lang="en-GB" sz="2400" dirty="0">
                <a:solidFill>
                  <a:schemeClr val="tx1"/>
                </a:solidFill>
                <a:latin typeface="Times New Roman" panose="02020603050405020304" pitchFamily="18" charset="0"/>
                <a:cs typeface="Times New Roman" panose="02020603050405020304" pitchFamily="18" charset="0"/>
              </a:rPr>
              <a:t>Mixing the blood with the diluting fluid</a:t>
            </a:r>
          </a:p>
          <a:p>
            <a:pPr marL="749808" lvl="1" indent="-457200" algn="just">
              <a:lnSpc>
                <a:spcPct val="200000"/>
              </a:lnSpc>
              <a:buFont typeface="Arial" panose="020B0604020202020204" pitchFamily="34" charset="0"/>
              <a:buChar char="•"/>
            </a:pPr>
            <a:r>
              <a:rPr lang="en-GB" sz="2200" dirty="0">
                <a:solidFill>
                  <a:schemeClr val="tx1"/>
                </a:solidFill>
                <a:latin typeface="Times New Roman" panose="02020603050405020304" pitchFamily="18" charset="0"/>
                <a:cs typeface="Times New Roman" panose="02020603050405020304" pitchFamily="18" charset="0"/>
              </a:rPr>
              <a:t>Remove the rubber tube &amp; hold the short stem above the bulb between your thumb and first two fingers, and pressing the tip of the pipette against the palm of the other hand, rotate it to for 3–4 minutes so that the blood and diluent get thoroughly mixed.</a:t>
            </a:r>
          </a:p>
        </p:txBody>
      </p:sp>
    </p:spTree>
    <p:extLst>
      <p:ext uri="{BB962C8B-B14F-4D97-AF65-F5344CB8AC3E}">
        <p14:creationId xmlns:p14="http://schemas.microsoft.com/office/powerpoint/2010/main" val="240812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chemeClr val="tx1"/>
                </a:solidFill>
                <a:latin typeface="Times New Roman" panose="02020603050405020304" pitchFamily="18" charset="0"/>
                <a:cs typeface="Times New Roman" panose="02020603050405020304" pitchFamily="18" charset="0"/>
              </a:rPr>
              <a:t>The counting (</a:t>
            </a:r>
            <a:r>
              <a:rPr lang="en-GB" b="1" dirty="0" err="1">
                <a:solidFill>
                  <a:schemeClr val="tx1"/>
                </a:solidFill>
                <a:latin typeface="Times New Roman" panose="02020603050405020304" pitchFamily="18" charset="0"/>
                <a:cs typeface="Times New Roman" panose="02020603050405020304" pitchFamily="18" charset="0"/>
              </a:rPr>
              <a:t>Neubauer</a:t>
            </a:r>
            <a:r>
              <a:rPr lang="en-GB" b="1" dirty="0">
                <a:solidFill>
                  <a:schemeClr val="tx1"/>
                </a:solidFill>
                <a:latin typeface="Times New Roman" panose="02020603050405020304" pitchFamily="18" charset="0"/>
                <a:cs typeface="Times New Roman" panose="02020603050405020304" pitchFamily="18" charset="0"/>
              </a:rPr>
              <a:t> chamber)</a:t>
            </a:r>
            <a:endParaRPr lang="en-GB"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377645"/>
          </a:xfrm>
        </p:spPr>
        <p:txBody>
          <a:bodyPr>
            <a:noAutofit/>
          </a:bodyPr>
          <a:lstStyle/>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It is a single, solid, heavy glass slide. </a:t>
            </a:r>
          </a:p>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The counting region consists of two square shaped ruled areas.</a:t>
            </a:r>
          </a:p>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There are depressions on either side or in between the areas on which the squares are marked thus giving an “</a:t>
            </a:r>
            <a:r>
              <a:rPr lang="en-GB" sz="2800" b="1" dirty="0">
                <a:solidFill>
                  <a:schemeClr val="tx1"/>
                </a:solidFill>
                <a:latin typeface="Times New Roman" panose="02020603050405020304" pitchFamily="18" charset="0"/>
                <a:cs typeface="Times New Roman" panose="02020603050405020304" pitchFamily="18" charset="0"/>
              </a:rPr>
              <a:t>H</a:t>
            </a:r>
            <a:r>
              <a:rPr lang="en-GB" sz="2800" dirty="0">
                <a:solidFill>
                  <a:schemeClr val="tx1"/>
                </a:solidFill>
                <a:latin typeface="Times New Roman" panose="02020603050405020304" pitchFamily="18" charset="0"/>
                <a:cs typeface="Times New Roman" panose="02020603050405020304" pitchFamily="18" charset="0"/>
              </a:rPr>
              <a:t>” shape.</a:t>
            </a:r>
          </a:p>
        </p:txBody>
      </p:sp>
    </p:spTree>
    <p:extLst>
      <p:ext uri="{BB962C8B-B14F-4D97-AF65-F5344CB8AC3E}">
        <p14:creationId xmlns:p14="http://schemas.microsoft.com/office/powerpoint/2010/main" val="171594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t="5111" b="4221"/>
          <a:stretch/>
        </p:blipFill>
        <p:spPr>
          <a:xfrm>
            <a:off x="0" y="0"/>
            <a:ext cx="12192000" cy="6858000"/>
          </a:xfrm>
        </p:spPr>
      </p:pic>
    </p:spTree>
    <p:extLst>
      <p:ext uri="{BB962C8B-B14F-4D97-AF65-F5344CB8AC3E}">
        <p14:creationId xmlns:p14="http://schemas.microsoft.com/office/powerpoint/2010/main" val="202009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latin typeface="Times New Roman" panose="02020603050405020304" pitchFamily="18" charset="0"/>
                <a:cs typeface="Times New Roman" panose="02020603050405020304" pitchFamily="18" charset="0"/>
              </a:rPr>
              <a:t>The counting (</a:t>
            </a:r>
            <a:r>
              <a:rPr lang="en-GB" b="1" dirty="0" err="1">
                <a:solidFill>
                  <a:schemeClr val="tx1"/>
                </a:solidFill>
                <a:latin typeface="Times New Roman" panose="02020603050405020304" pitchFamily="18" charset="0"/>
                <a:cs typeface="Times New Roman" panose="02020603050405020304" pitchFamily="18" charset="0"/>
              </a:rPr>
              <a:t>Neubauer</a:t>
            </a:r>
            <a:r>
              <a:rPr lang="en-GB" b="1" dirty="0">
                <a:solidFill>
                  <a:schemeClr val="tx1"/>
                </a:solidFill>
                <a:latin typeface="Times New Roman" panose="02020603050405020304" pitchFamily="18" charset="0"/>
                <a:cs typeface="Times New Roman" panose="02020603050405020304" pitchFamily="18" charset="0"/>
              </a:rPr>
              <a:t> chamber)</a:t>
            </a:r>
            <a:endParaRPr lang="en-GB"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377645"/>
          </a:xfrm>
        </p:spPr>
        <p:txBody>
          <a:bodyPr>
            <a:noAutofit/>
          </a:bodyPr>
          <a:lstStyle/>
          <a:p>
            <a:pPr algn="just">
              <a:lnSpc>
                <a:spcPct val="250000"/>
              </a:lnSpc>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 ruled area is 3mm</a:t>
            </a:r>
            <a:r>
              <a:rPr lang="en-GB" sz="2400" baseline="30000" dirty="0">
                <a:solidFill>
                  <a:schemeClr val="tx1"/>
                </a:solidFill>
                <a:latin typeface="Times New Roman" panose="02020603050405020304" pitchFamily="18" charset="0"/>
                <a:cs typeface="Times New Roman" panose="02020603050405020304" pitchFamily="18" charset="0"/>
              </a:rPr>
              <a:t>2</a:t>
            </a:r>
            <a:r>
              <a:rPr lang="en-GB" sz="2400" dirty="0">
                <a:solidFill>
                  <a:schemeClr val="tx1"/>
                </a:solidFill>
                <a:latin typeface="Times New Roman" panose="02020603050405020304" pitchFamily="18" charset="0"/>
                <a:cs typeface="Times New Roman" panose="02020603050405020304" pitchFamily="18" charset="0"/>
              </a:rPr>
              <a:t> divided into </a:t>
            </a:r>
            <a:r>
              <a:rPr lang="en-GB" sz="2400" b="1" dirty="0">
                <a:solidFill>
                  <a:srgbClr val="002060"/>
                </a:solidFill>
                <a:latin typeface="Times New Roman" panose="02020603050405020304" pitchFamily="18" charset="0"/>
                <a:cs typeface="Times New Roman" panose="02020603050405020304" pitchFamily="18" charset="0"/>
              </a:rPr>
              <a:t>9 large squares</a:t>
            </a:r>
            <a:r>
              <a:rPr lang="en-GB" sz="2400" dirty="0">
                <a:solidFill>
                  <a:schemeClr val="tx1"/>
                </a:solidFill>
                <a:latin typeface="Times New Roman" panose="02020603050405020304" pitchFamily="18" charset="0"/>
                <a:cs typeface="Times New Roman" panose="02020603050405020304" pitchFamily="18" charset="0"/>
              </a:rPr>
              <a:t>, separated from one another by triple lines and</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a:solidFill>
                  <a:schemeClr val="tx1"/>
                </a:solidFill>
                <a:latin typeface="Times New Roman" panose="02020603050405020304" pitchFamily="18" charset="0"/>
                <a:cs typeface="Times New Roman" panose="02020603050405020304" pitchFamily="18" charset="0"/>
              </a:rPr>
              <a:t>each with a 1 mm</a:t>
            </a:r>
            <a:r>
              <a:rPr lang="en-GB" sz="2400" baseline="30000" dirty="0">
                <a:solidFill>
                  <a:schemeClr val="tx1"/>
                </a:solidFill>
                <a:latin typeface="Times New Roman" panose="02020603050405020304" pitchFamily="18" charset="0"/>
                <a:cs typeface="Times New Roman" panose="02020603050405020304" pitchFamily="18" charset="0"/>
              </a:rPr>
              <a:t>2</a:t>
            </a:r>
            <a:r>
              <a:rPr lang="en-GB" sz="2400" dirty="0">
                <a:solidFill>
                  <a:schemeClr val="tx1"/>
                </a:solidFill>
                <a:latin typeface="Times New Roman" panose="02020603050405020304" pitchFamily="18" charset="0"/>
                <a:cs typeface="Times New Roman" panose="02020603050405020304" pitchFamily="18" charset="0"/>
              </a:rPr>
              <a:t> area.</a:t>
            </a:r>
          </a:p>
          <a:p>
            <a:pPr marL="566928" lvl="3" indent="0" algn="just">
              <a:lnSpc>
                <a:spcPct val="250000"/>
              </a:lnSpc>
              <a:buNone/>
            </a:pPr>
            <a:endParaRPr lang="en-GB" sz="100" dirty="0">
              <a:solidFill>
                <a:schemeClr val="tx1"/>
              </a:solidFill>
              <a:latin typeface="Times New Roman" panose="02020603050405020304" pitchFamily="18" charset="0"/>
              <a:cs typeface="Times New Roman" panose="02020603050405020304" pitchFamily="18" charset="0"/>
            </a:endParaRPr>
          </a:p>
          <a:p>
            <a:pPr algn="just">
              <a:lnSpc>
                <a:spcPct val="250000"/>
              </a:lnSpc>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 ruled area is 0.1 mm lower than the rest of the chamber. So there is a gap of 0.1 mm between the cover slip and the ruled area.</a:t>
            </a:r>
          </a:p>
        </p:txBody>
      </p:sp>
    </p:spTree>
    <p:extLst>
      <p:ext uri="{BB962C8B-B14F-4D97-AF65-F5344CB8AC3E}">
        <p14:creationId xmlns:p14="http://schemas.microsoft.com/office/powerpoint/2010/main" val="414962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424" r="44375" b="11014"/>
          <a:stretch/>
        </p:blipFill>
        <p:spPr>
          <a:xfrm>
            <a:off x="0" y="0"/>
            <a:ext cx="12192000" cy="6857999"/>
          </a:xfrm>
        </p:spPr>
      </p:pic>
    </p:spTree>
    <p:extLst>
      <p:ext uri="{BB962C8B-B14F-4D97-AF65-F5344CB8AC3E}">
        <p14:creationId xmlns:p14="http://schemas.microsoft.com/office/powerpoint/2010/main" val="419085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31450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The counting chamber: side view </a:t>
            </a:r>
            <a:endParaRPr lang="en-GB" dirty="0">
              <a:solidFill>
                <a:schemeClr val="tx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550" y="2082801"/>
            <a:ext cx="11518900" cy="4127500"/>
          </a:xfrm>
        </p:spPr>
      </p:pic>
    </p:spTree>
    <p:extLst>
      <p:ext uri="{BB962C8B-B14F-4D97-AF65-F5344CB8AC3E}">
        <p14:creationId xmlns:p14="http://schemas.microsoft.com/office/powerpoint/2010/main" val="1704578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Focusing the counting grid</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377645"/>
          </a:xfrm>
        </p:spPr>
        <p:txBody>
          <a:bodyPr>
            <a:noAutofit/>
          </a:bodyPr>
          <a:lstStyle/>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Examine the counting grid under low and high magnifications.</a:t>
            </a:r>
          </a:p>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With low magnification (10X), one large square is visible in one field;</a:t>
            </a:r>
          </a:p>
          <a:p>
            <a:pPr lvl="1" algn="just">
              <a:lnSpc>
                <a:spcPct val="200000"/>
              </a:lnSpc>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A group of 16 medium squares (for WBC counting).</a:t>
            </a:r>
          </a:p>
          <a:p>
            <a:pPr lvl="1" algn="just">
              <a:lnSpc>
                <a:spcPct val="200000"/>
              </a:lnSpc>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A groups of 25 medium squares (for RBC counting).</a:t>
            </a:r>
          </a:p>
        </p:txBody>
      </p:sp>
    </p:spTree>
    <p:extLst>
      <p:ext uri="{BB962C8B-B14F-4D97-AF65-F5344CB8AC3E}">
        <p14:creationId xmlns:p14="http://schemas.microsoft.com/office/powerpoint/2010/main" val="96834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61100"/>
            <a:ext cx="12192000" cy="596900"/>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2273" y="1418408"/>
            <a:ext cx="12192000" cy="596900"/>
          </a:xfrm>
          <a:prstGeom prst="rect">
            <a:avLst/>
          </a:prstGeom>
          <a:solidFill>
            <a:schemeClr val="bg1"/>
          </a:solidFill>
        </p:spPr>
        <p:txBody>
          <a:bodyPr wrap="square" rtlCol="0">
            <a:spAutoFit/>
          </a:bodyPr>
          <a:lstStyle/>
          <a:p>
            <a:endParaRPr lang="en-GB" dirty="0"/>
          </a:p>
        </p:txBody>
      </p:sp>
      <p:pic>
        <p:nvPicPr>
          <p:cNvPr id="9" name="Content Placeholder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77" t="8322" r="652" b="5465"/>
          <a:stretch/>
        </p:blipFill>
        <p:spPr>
          <a:xfrm>
            <a:off x="1418003" y="0"/>
            <a:ext cx="9355995" cy="6858000"/>
          </a:xfrm>
          <a:prstGeom prst="rect">
            <a:avLst/>
          </a:prstGeom>
        </p:spPr>
      </p:pic>
    </p:spTree>
    <p:extLst>
      <p:ext uri="{BB962C8B-B14F-4D97-AF65-F5344CB8AC3E}">
        <p14:creationId xmlns:p14="http://schemas.microsoft.com/office/powerpoint/2010/main" val="145428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Charging the chamber </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2"/>
            <a:ext cx="10058400" cy="4580467"/>
          </a:xfrm>
        </p:spPr>
        <p:txBody>
          <a:bodyPr>
            <a:normAutofit fontScale="85000" lnSpcReduction="20000"/>
          </a:bodyPr>
          <a:lstStyle/>
          <a:p>
            <a:pPr marL="514350" indent="-514350" algn="just">
              <a:lnSpc>
                <a:spcPct val="250000"/>
              </a:lnSpc>
              <a:buFont typeface="+mj-lt"/>
              <a:buAutoNum type="arabicPeriod"/>
            </a:pPr>
            <a:r>
              <a:rPr lang="en-GB" sz="2800" dirty="0">
                <a:solidFill>
                  <a:schemeClr val="tx1"/>
                </a:solidFill>
                <a:latin typeface="Times New Roman" panose="02020603050405020304" pitchFamily="18" charset="0"/>
                <a:cs typeface="Times New Roman" panose="02020603050405020304" pitchFamily="18" charset="0"/>
              </a:rPr>
              <a:t>Place a coverslip on the chamber.</a:t>
            </a:r>
          </a:p>
          <a:p>
            <a:pPr marL="514350" indent="-514350" algn="just">
              <a:lnSpc>
                <a:spcPct val="250000"/>
              </a:lnSpc>
              <a:buFont typeface="+mj-lt"/>
              <a:buAutoNum type="arabicPeriod"/>
            </a:pPr>
            <a:r>
              <a:rPr lang="en-GB" sz="2800" dirty="0">
                <a:solidFill>
                  <a:schemeClr val="tx1"/>
                </a:solidFill>
                <a:latin typeface="Times New Roman" panose="02020603050405020304" pitchFamily="18" charset="0"/>
                <a:cs typeface="Times New Roman" panose="02020603050405020304" pitchFamily="18" charset="0"/>
              </a:rPr>
              <a:t>Keeping your finger over the top of the pipette and releasing it in a controlled manner, allow the first 2 drops to drain by gravity. This fluid contains cell-free diluting fluid in the stem which has not taken any part in the dilution of blood. </a:t>
            </a:r>
          </a:p>
          <a:p>
            <a:pPr lvl="2" algn="just">
              <a:lnSpc>
                <a:spcPct val="250000"/>
              </a:lnSpc>
            </a:pPr>
            <a:endParaRPr lang="en-GB" sz="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7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solidFill>
                  <a:schemeClr val="tx1"/>
                </a:solidFill>
                <a:latin typeface="Times New Roman" panose="02020603050405020304" pitchFamily="18" charset="0"/>
                <a:cs typeface="Times New Roman" panose="02020603050405020304" pitchFamily="18" charset="0"/>
              </a:rPr>
              <a:t>Principle </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4084" y="3029527"/>
            <a:ext cx="11760969" cy="5455612"/>
          </a:xfrm>
        </p:spPr>
        <p:txBody>
          <a:bodyPr>
            <a:normAutofit/>
          </a:bodyPr>
          <a:lstStyle/>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Since the number of blood cells is very high, it is difficult to count them even under the microscope. </a:t>
            </a:r>
          </a:p>
          <a:p>
            <a:pPr marL="0" indent="0" algn="just">
              <a:lnSpc>
                <a:spcPct val="100000"/>
              </a:lnSpc>
              <a:buNone/>
            </a:pPr>
            <a:endParaRPr lang="en-GB" sz="1400" dirty="0">
              <a:solidFill>
                <a:schemeClr val="tx1"/>
              </a:solidFill>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This difficulty is partly overcome by diluting the blood to a known degree with suitable diluting fluids and then counting them.</a:t>
            </a:r>
          </a:p>
        </p:txBody>
      </p:sp>
    </p:spTree>
    <p:extLst>
      <p:ext uri="{BB962C8B-B14F-4D97-AF65-F5344CB8AC3E}">
        <p14:creationId xmlns:p14="http://schemas.microsoft.com/office/powerpoint/2010/main" val="2477799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Charging the chamber </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2"/>
            <a:ext cx="10058400" cy="4593167"/>
          </a:xfrm>
        </p:spPr>
        <p:txBody>
          <a:bodyPr>
            <a:normAutofit/>
          </a:bodyPr>
          <a:lstStyle/>
          <a:p>
            <a:pPr marL="514350" indent="-514350" algn="just">
              <a:lnSpc>
                <a:spcPct val="250000"/>
              </a:lnSpc>
              <a:buFont typeface="+mj-lt"/>
              <a:buAutoNum type="arabicPeriod" startAt="3"/>
            </a:pPr>
            <a:r>
              <a:rPr lang="en-GB" sz="2800" dirty="0">
                <a:solidFill>
                  <a:schemeClr val="tx1"/>
                </a:solidFill>
                <a:latin typeface="Times New Roman" panose="02020603050405020304" pitchFamily="18" charset="0"/>
                <a:cs typeface="Times New Roman" panose="02020603050405020304" pitchFamily="18" charset="0"/>
              </a:rPr>
              <a:t>Hold the pipette at an appropriate angle and allow a drop of diluted blood to form at its tip. Then quickly place the tip of the pipette on the floor piece in gentle contact with the edge of the coverslip. </a:t>
            </a:r>
          </a:p>
        </p:txBody>
      </p:sp>
    </p:spTree>
    <p:extLst>
      <p:ext uri="{BB962C8B-B14F-4D97-AF65-F5344CB8AC3E}">
        <p14:creationId xmlns:p14="http://schemas.microsoft.com/office/powerpoint/2010/main" val="352021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Charging the chamber </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2"/>
            <a:ext cx="10058400" cy="4656667"/>
          </a:xfrm>
        </p:spPr>
        <p:txBody>
          <a:bodyPr>
            <a:normAutofit/>
          </a:bodyPr>
          <a:lstStyle/>
          <a:p>
            <a:pPr marL="514350" indent="-514350" algn="just">
              <a:lnSpc>
                <a:spcPct val="250000"/>
              </a:lnSpc>
              <a:buFont typeface="+mj-lt"/>
              <a:buAutoNum type="arabicPeriod" startAt="4"/>
            </a:pPr>
            <a:r>
              <a:rPr lang="en-GB" sz="2800" dirty="0">
                <a:solidFill>
                  <a:schemeClr val="tx1"/>
                </a:solidFill>
                <a:latin typeface="Times New Roman" panose="02020603050405020304" pitchFamily="18" charset="0"/>
                <a:cs typeface="Times New Roman" panose="02020603050405020304" pitchFamily="18" charset="0"/>
              </a:rPr>
              <a:t>As the surface of the drop touches the coverslip, the fluid will run under it and form a uniform film. </a:t>
            </a:r>
          </a:p>
          <a:p>
            <a:pPr marL="514350" indent="-514350" algn="just">
              <a:lnSpc>
                <a:spcPct val="250000"/>
              </a:lnSpc>
              <a:buFont typeface="+mj-lt"/>
              <a:buAutoNum type="arabicPeriod" startAt="4"/>
            </a:pPr>
            <a:r>
              <a:rPr lang="en-GB" sz="2800" dirty="0">
                <a:solidFill>
                  <a:schemeClr val="tx1"/>
                </a:solidFill>
                <a:latin typeface="Times New Roman" panose="02020603050405020304" pitchFamily="18" charset="0"/>
                <a:cs typeface="Times New Roman" panose="02020603050405020304" pitchFamily="18" charset="0"/>
              </a:rPr>
              <a:t>Lift the pipette as soon as the floor piece is covered with diluted blood.</a:t>
            </a:r>
          </a:p>
        </p:txBody>
      </p:sp>
    </p:spTree>
    <p:extLst>
      <p:ext uri="{BB962C8B-B14F-4D97-AF65-F5344CB8AC3E}">
        <p14:creationId xmlns:p14="http://schemas.microsoft.com/office/powerpoint/2010/main" val="47899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Charging the chamber </a:t>
            </a:r>
            <a:endParaRPr lang="en-GB" sz="6000" dirty="0">
              <a:solidFill>
                <a:schemeClr val="tx1"/>
              </a:solidFill>
            </a:endParaRPr>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7510"/>
          <a:stretch/>
        </p:blipFill>
        <p:spPr>
          <a:xfrm>
            <a:off x="1097280" y="2156676"/>
            <a:ext cx="10058400" cy="4066324"/>
          </a:xfrm>
        </p:spPr>
      </p:pic>
    </p:spTree>
    <p:extLst>
      <p:ext uri="{BB962C8B-B14F-4D97-AF65-F5344CB8AC3E}">
        <p14:creationId xmlns:p14="http://schemas.microsoft.com/office/powerpoint/2010/main" val="1009296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Charging the chamber </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2"/>
            <a:ext cx="10058400" cy="4656667"/>
          </a:xfrm>
        </p:spPr>
        <p:txBody>
          <a:bodyPr>
            <a:normAutofit/>
          </a:bodyPr>
          <a:lstStyle/>
          <a:p>
            <a:pPr algn="just">
              <a:lnSpc>
                <a:spcPct val="250000"/>
              </a:lnSpc>
              <a:buFont typeface="Wingdings" panose="05000000000000000000" pitchFamily="2" charset="2"/>
              <a:buChar char="§"/>
            </a:pPr>
            <a:r>
              <a:rPr lang="en-GB" sz="2800" b="1" dirty="0">
                <a:solidFill>
                  <a:srgbClr val="002060"/>
                </a:solidFill>
                <a:latin typeface="Times New Roman" panose="02020603050405020304" pitchFamily="18" charset="0"/>
                <a:cs typeface="Times New Roman" panose="02020603050405020304" pitchFamily="18" charset="0"/>
              </a:rPr>
              <a:t>Ideally charged chamber: </a:t>
            </a:r>
            <a:r>
              <a:rPr lang="en-GB" sz="2400" dirty="0">
                <a:solidFill>
                  <a:schemeClr val="tx1"/>
                </a:solidFill>
                <a:latin typeface="Times New Roman" panose="02020603050405020304" pitchFamily="18" charset="0"/>
                <a:cs typeface="Times New Roman" panose="02020603050405020304" pitchFamily="18" charset="0"/>
              </a:rPr>
              <a:t>if it is completely filled with diluted blood. </a:t>
            </a:r>
          </a:p>
          <a:p>
            <a:pPr algn="just">
              <a:lnSpc>
                <a:spcPct val="250000"/>
              </a:lnSpc>
              <a:buFont typeface="Wingdings" panose="05000000000000000000" pitchFamily="2" charset="2"/>
              <a:buChar char="§"/>
            </a:pPr>
            <a:r>
              <a:rPr lang="en-GB" sz="2800" b="1" dirty="0">
                <a:solidFill>
                  <a:srgbClr val="002060"/>
                </a:solidFill>
                <a:latin typeface="Times New Roman" panose="02020603050405020304" pitchFamily="18" charset="0"/>
                <a:cs typeface="Times New Roman" panose="02020603050405020304" pitchFamily="18" charset="0"/>
              </a:rPr>
              <a:t>Over-charged chamber: </a:t>
            </a:r>
            <a:r>
              <a:rPr lang="en-GB" sz="2400" dirty="0">
                <a:solidFill>
                  <a:schemeClr val="tx1"/>
                </a:solidFill>
                <a:latin typeface="Times New Roman" panose="02020603050405020304" pitchFamily="18" charset="0"/>
                <a:cs typeface="Times New Roman" panose="02020603050405020304" pitchFamily="18" charset="0"/>
              </a:rPr>
              <a:t>If any blood flows into the trenches. </a:t>
            </a:r>
          </a:p>
          <a:p>
            <a:pPr algn="just">
              <a:lnSpc>
                <a:spcPct val="250000"/>
              </a:lnSpc>
              <a:buFont typeface="Wingdings" panose="05000000000000000000" pitchFamily="2" charset="2"/>
              <a:buChar char="§"/>
            </a:pPr>
            <a:r>
              <a:rPr lang="en-GB" sz="2800" b="1" dirty="0">
                <a:solidFill>
                  <a:srgbClr val="002060"/>
                </a:solidFill>
                <a:latin typeface="Times New Roman" panose="02020603050405020304" pitchFamily="18" charset="0"/>
                <a:cs typeface="Times New Roman" panose="02020603050405020304" pitchFamily="18" charset="0"/>
              </a:rPr>
              <a:t>Under-charged chamber: </a:t>
            </a:r>
            <a:r>
              <a:rPr lang="en-GB" sz="2400" dirty="0">
                <a:solidFill>
                  <a:schemeClr val="tx1"/>
                </a:solidFill>
                <a:latin typeface="Times New Roman" panose="02020603050405020304" pitchFamily="18" charset="0"/>
                <a:cs typeface="Times New Roman" panose="02020603050405020304" pitchFamily="18" charset="0"/>
              </a:rPr>
              <a:t>If the fluid is insufficient to cover the floor piece, or if there are air bubbles.</a:t>
            </a:r>
          </a:p>
        </p:txBody>
      </p:sp>
    </p:spTree>
    <p:extLst>
      <p:ext uri="{BB962C8B-B14F-4D97-AF65-F5344CB8AC3E}">
        <p14:creationId xmlns:p14="http://schemas.microsoft.com/office/powerpoint/2010/main" val="2839200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2701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a:solidFill>
                  <a:schemeClr val="tx1"/>
                </a:solidFill>
                <a:latin typeface="Times New Roman" panose="02020603050405020304" pitchFamily="18" charset="0"/>
                <a:cs typeface="Times New Roman" panose="02020603050405020304" pitchFamily="18" charset="0"/>
              </a:rPr>
              <a:t>Sources of error in cell counting</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432236"/>
          </a:xfrm>
        </p:spPr>
        <p:txBody>
          <a:bodyPr>
            <a:normAutofit/>
          </a:bodyPr>
          <a:lstStyle/>
          <a:p>
            <a:pPr algn="just">
              <a:lnSpc>
                <a:spcPct val="200000"/>
              </a:lnSpc>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Three important sources of error; </a:t>
            </a:r>
          </a:p>
          <a:p>
            <a:pPr marL="749808" lvl="1" indent="-457200" algn="just">
              <a:lnSpc>
                <a:spcPct val="150000"/>
              </a:lnSpc>
              <a:buFont typeface="+mj-lt"/>
              <a:buAutoNum type="arabicPeriod"/>
            </a:pPr>
            <a:r>
              <a:rPr lang="en-GB" sz="2200" dirty="0">
                <a:solidFill>
                  <a:schemeClr val="tx1"/>
                </a:solidFill>
                <a:latin typeface="Times New Roman" panose="02020603050405020304" pitchFamily="18" charset="0"/>
                <a:cs typeface="Times New Roman" panose="02020603050405020304" pitchFamily="18" charset="0"/>
              </a:rPr>
              <a:t>Pipette error</a:t>
            </a:r>
          </a:p>
          <a:p>
            <a:pPr marL="749808" lvl="1" indent="-457200" algn="just">
              <a:lnSpc>
                <a:spcPct val="150000"/>
              </a:lnSpc>
              <a:buFont typeface="+mj-lt"/>
              <a:buAutoNum type="arabicPeriod"/>
            </a:pPr>
            <a:r>
              <a:rPr lang="en-GB" sz="2200" dirty="0">
                <a:solidFill>
                  <a:schemeClr val="tx1"/>
                </a:solidFill>
                <a:latin typeface="Times New Roman" panose="02020603050405020304" pitchFamily="18" charset="0"/>
                <a:cs typeface="Times New Roman" panose="02020603050405020304" pitchFamily="18" charset="0"/>
              </a:rPr>
              <a:t>Chamber error</a:t>
            </a:r>
          </a:p>
          <a:p>
            <a:pPr marL="749808" lvl="1" indent="-457200" algn="just">
              <a:lnSpc>
                <a:spcPct val="150000"/>
              </a:lnSpc>
              <a:buFont typeface="+mj-lt"/>
              <a:buAutoNum type="arabicPeriod"/>
            </a:pPr>
            <a:r>
              <a:rPr lang="en-GB" sz="2200" dirty="0">
                <a:solidFill>
                  <a:schemeClr val="tx1"/>
                </a:solidFill>
                <a:latin typeface="Times New Roman" panose="02020603050405020304" pitchFamily="18" charset="0"/>
                <a:cs typeface="Times New Roman" panose="02020603050405020304" pitchFamily="18" charset="0"/>
              </a:rPr>
              <a:t>Field error</a:t>
            </a:r>
          </a:p>
          <a:p>
            <a:pPr algn="just">
              <a:lnSpc>
                <a:spcPct val="200000"/>
              </a:lnSpc>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These errors can produce a variation of as much as 10–15%, or even more in the hands of a student. </a:t>
            </a:r>
          </a:p>
          <a:p>
            <a:pPr marL="0" indent="0" algn="just">
              <a:lnSpc>
                <a:spcPct val="200000"/>
              </a:lnSpc>
              <a:buNone/>
            </a:pPr>
            <a:endParaRPr lang="en-GB"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5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PRECAUTIONS</a:t>
            </a:r>
            <a:endParaRPr lang="en-GB"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8856" y="1931939"/>
            <a:ext cx="10058400" cy="4500475"/>
          </a:xfrm>
        </p:spPr>
        <p:txBody>
          <a:bodyPr>
            <a:normAutofit/>
          </a:bodyPr>
          <a:lstStyle/>
          <a:p>
            <a:pPr marL="2065760" lvl="8" indent="-457200" algn="just">
              <a:lnSpc>
                <a:spcPct val="300000"/>
              </a:lnSpc>
              <a:buFont typeface="+mj-lt"/>
              <a:buAutoNum type="arabicPeriod"/>
            </a:pPr>
            <a:r>
              <a:rPr lang="en-GB" sz="2200" dirty="0">
                <a:solidFill>
                  <a:schemeClr val="tx1"/>
                </a:solidFill>
                <a:latin typeface="Times New Roman" panose="02020603050405020304" pitchFamily="18" charset="0"/>
                <a:cs typeface="Times New Roman" panose="02020603050405020304" pitchFamily="18" charset="0"/>
              </a:rPr>
              <a:t>The pipette should be clean and dry and the bead should roll freely. </a:t>
            </a:r>
          </a:p>
          <a:p>
            <a:pPr marL="457200" indent="-457200" algn="just">
              <a:lnSpc>
                <a:spcPct val="300000"/>
              </a:lnSpc>
              <a:buFont typeface="+mj-lt"/>
              <a:buAutoNum type="arabicPeriod"/>
            </a:pPr>
            <a:r>
              <a:rPr lang="en-GB" sz="2800" dirty="0">
                <a:solidFill>
                  <a:schemeClr val="tx1"/>
                </a:solidFill>
                <a:latin typeface="Times New Roman" panose="02020603050405020304" pitchFamily="18" charset="0"/>
                <a:cs typeface="Times New Roman" panose="02020603050405020304" pitchFamily="18" charset="0"/>
              </a:rPr>
              <a:t>The pipette should not be lifted out of the blood drop while filling it with blood, otherwise air will enter it. </a:t>
            </a:r>
          </a:p>
        </p:txBody>
      </p:sp>
    </p:spTree>
    <p:extLst>
      <p:ext uri="{BB962C8B-B14F-4D97-AF65-F5344CB8AC3E}">
        <p14:creationId xmlns:p14="http://schemas.microsoft.com/office/powerpoint/2010/main" val="2653613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PRECAUTIONS</a:t>
            </a:r>
            <a:endParaRPr lang="en-GB"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500475"/>
          </a:xfrm>
        </p:spPr>
        <p:txBody>
          <a:bodyPr>
            <a:normAutofit/>
          </a:bodyPr>
          <a:lstStyle/>
          <a:p>
            <a:pPr marL="457200" indent="-457200" algn="just">
              <a:lnSpc>
                <a:spcPct val="250000"/>
              </a:lnSpc>
              <a:buFont typeface="+mj-lt"/>
              <a:buAutoNum type="arabicPeriod" startAt="3"/>
            </a:pPr>
            <a:r>
              <a:rPr lang="en-GB" sz="2400" dirty="0">
                <a:solidFill>
                  <a:schemeClr val="tx1"/>
                </a:solidFill>
                <a:latin typeface="Times New Roman" panose="02020603050405020304" pitchFamily="18" charset="0"/>
                <a:cs typeface="Times New Roman" panose="02020603050405020304" pitchFamily="18" charset="0"/>
              </a:rPr>
              <a:t>The drawing up of diluent, after blood has been taken in the stem, should not be delayed, otherwise it will clot in it. </a:t>
            </a:r>
          </a:p>
          <a:p>
            <a:pPr marL="457200" indent="-457200" algn="just">
              <a:lnSpc>
                <a:spcPct val="250000"/>
              </a:lnSpc>
              <a:buFont typeface="+mj-lt"/>
              <a:buAutoNum type="arabicPeriod" startAt="3"/>
            </a:pPr>
            <a:r>
              <a:rPr lang="en-GB" sz="2400" dirty="0">
                <a:solidFill>
                  <a:schemeClr val="tx1"/>
                </a:solidFill>
                <a:latin typeface="Times New Roman" panose="02020603050405020304" pitchFamily="18" charset="0"/>
                <a:cs typeface="Times New Roman" panose="02020603050405020304" pitchFamily="18" charset="0"/>
              </a:rPr>
              <a:t>The pipette should be cleaned soon after the experiment is over. </a:t>
            </a:r>
          </a:p>
          <a:p>
            <a:pPr marL="457200" indent="-457200" algn="just">
              <a:lnSpc>
                <a:spcPct val="250000"/>
              </a:lnSpc>
              <a:buFont typeface="+mj-lt"/>
              <a:buAutoNum type="arabicPeriod" startAt="3"/>
            </a:pPr>
            <a:r>
              <a:rPr lang="en-GB" sz="2400" dirty="0">
                <a:solidFill>
                  <a:schemeClr val="tx1"/>
                </a:solidFill>
                <a:latin typeface="Times New Roman" panose="02020603050405020304" pitchFamily="18" charset="0"/>
                <a:cs typeface="Times New Roman" panose="02020603050405020304" pitchFamily="18" charset="0"/>
              </a:rPr>
              <a:t>Do not touch blood other than your own.</a:t>
            </a:r>
          </a:p>
          <a:p>
            <a:pPr marL="457200" indent="-457200" algn="just">
              <a:lnSpc>
                <a:spcPct val="250000"/>
              </a:lnSpc>
              <a:buFont typeface="+mj-lt"/>
              <a:buAutoNum type="arabicPeriod" startAt="3"/>
            </a:pPr>
            <a:endParaRPr lang="en-GB"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18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solidFill>
                  <a:schemeClr val="tx1"/>
                </a:solidFill>
                <a:latin typeface="Times New Roman" panose="02020603050405020304" pitchFamily="18" charset="0"/>
                <a:cs typeface="Times New Roman" panose="02020603050405020304" pitchFamily="18" charset="0"/>
              </a:rPr>
              <a:t>Principle </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39631" y="1737360"/>
            <a:ext cx="10058400" cy="4336702"/>
          </a:xfrm>
        </p:spPr>
        <p:txBody>
          <a:bodyPr>
            <a:noAutofit/>
          </a:bodyPr>
          <a:lstStyle/>
          <a:p>
            <a:pPr algn="just">
              <a:lnSpc>
                <a:spcPct val="3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The sample of blood is diluted in a special pipette and is then placed in a capillary space of known capacity </a:t>
            </a:r>
            <a:r>
              <a:rPr lang="en-GB" sz="2800" dirty="0">
                <a:latin typeface="Times New Roman" panose="02020603050405020304" pitchFamily="18" charset="0"/>
                <a:cs typeface="Times New Roman" panose="02020603050405020304" pitchFamily="18" charset="0"/>
              </a:rPr>
              <a:t>(</a:t>
            </a:r>
            <a:r>
              <a:rPr lang="en-GB" sz="2800" b="1" dirty="0">
                <a:solidFill>
                  <a:srgbClr val="002060"/>
                </a:solidFill>
                <a:latin typeface="Times New Roman" panose="02020603050405020304" pitchFamily="18" charset="0"/>
                <a:cs typeface="Times New Roman" panose="02020603050405020304" pitchFamily="18" charset="0"/>
              </a:rPr>
              <a:t>volume</a:t>
            </a:r>
            <a:r>
              <a:rPr lang="en-GB" sz="2800" dirty="0">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between a specially ruled glass slide</a:t>
            </a:r>
            <a:r>
              <a:rPr lang="en-GB" sz="2800" dirty="0">
                <a:latin typeface="Times New Roman" panose="02020603050405020304" pitchFamily="18" charset="0"/>
                <a:cs typeface="Times New Roman" panose="02020603050405020304" pitchFamily="18" charset="0"/>
              </a:rPr>
              <a:t> (</a:t>
            </a:r>
            <a:r>
              <a:rPr lang="en-GB" sz="2800" b="1" dirty="0">
                <a:solidFill>
                  <a:srgbClr val="002060"/>
                </a:solidFill>
                <a:latin typeface="Times New Roman" panose="02020603050405020304" pitchFamily="18" charset="0"/>
                <a:cs typeface="Times New Roman" panose="02020603050405020304" pitchFamily="18" charset="0"/>
              </a:rPr>
              <a:t>counting chamber</a:t>
            </a:r>
            <a:r>
              <a:rPr lang="en-GB" sz="2800" dirty="0">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and a coverslip. </a:t>
            </a:r>
          </a:p>
        </p:txBody>
      </p:sp>
    </p:spTree>
    <p:extLst>
      <p:ext uri="{BB962C8B-B14F-4D97-AF65-F5344CB8AC3E}">
        <p14:creationId xmlns:p14="http://schemas.microsoft.com/office/powerpoint/2010/main" val="2780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t="5111" b="4221"/>
          <a:stretch/>
        </p:blipFill>
        <p:spPr>
          <a:xfrm>
            <a:off x="0" y="0"/>
            <a:ext cx="12192000" cy="6858000"/>
          </a:xfrm>
        </p:spPr>
      </p:pic>
    </p:spTree>
    <p:extLst>
      <p:ext uri="{BB962C8B-B14F-4D97-AF65-F5344CB8AC3E}">
        <p14:creationId xmlns:p14="http://schemas.microsoft.com/office/powerpoint/2010/main" val="49168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solidFill>
                  <a:schemeClr val="tx1"/>
                </a:solidFill>
                <a:latin typeface="Times New Roman" panose="02020603050405020304" pitchFamily="18" charset="0"/>
                <a:cs typeface="Times New Roman" panose="02020603050405020304" pitchFamily="18" charset="0"/>
              </a:rPr>
              <a:t>Principle </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7823" y="2005830"/>
            <a:ext cx="10058400" cy="4473179"/>
          </a:xfrm>
        </p:spPr>
        <p:txBody>
          <a:bodyPr>
            <a:normAutofit/>
          </a:bodyPr>
          <a:lstStyle/>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The cells spread out in a single layer which makes their counting easy. </a:t>
            </a:r>
          </a:p>
          <a:p>
            <a:pPr marL="0" indent="0" algn="just">
              <a:lnSpc>
                <a:spcPct val="100000"/>
              </a:lnSpc>
              <a:buNone/>
            </a:pPr>
            <a:endParaRPr lang="en-GB" sz="300" dirty="0">
              <a:solidFill>
                <a:schemeClr val="tx1"/>
              </a:solidFill>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Knowing the dilution employed, the number of cells in undiluted blood can then easily be calculated. </a:t>
            </a:r>
          </a:p>
        </p:txBody>
      </p:sp>
    </p:spTree>
    <p:extLst>
      <p:ext uri="{BB962C8B-B14F-4D97-AF65-F5344CB8AC3E}">
        <p14:creationId xmlns:p14="http://schemas.microsoft.com/office/powerpoint/2010/main" val="233382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tx1"/>
                </a:solidFill>
                <a:latin typeface="Times New Roman" panose="02020603050405020304" pitchFamily="18" charset="0"/>
                <a:cs typeface="Times New Roman" panose="02020603050405020304" pitchFamily="18" charset="0"/>
              </a:rPr>
              <a:t>Units for reporting </a:t>
            </a:r>
            <a:endParaRPr lang="en-GB" sz="54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4"/>
                <a:ext cx="10058400" cy="4336702"/>
              </a:xfrm>
            </p:spPr>
            <p:txBody>
              <a:bodyPr>
                <a:normAutofit fontScale="85000" lnSpcReduction="20000"/>
              </a:bodyPr>
              <a:lstStyle/>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The result of cell counting is usually expressed as “so many cells per cubic </a:t>
                </a:r>
                <a:r>
                  <a:rPr lang="en-GB" sz="2800" dirty="0" err="1">
                    <a:solidFill>
                      <a:schemeClr val="tx1"/>
                    </a:solidFill>
                    <a:latin typeface="Times New Roman" panose="02020603050405020304" pitchFamily="18" charset="0"/>
                    <a:cs typeface="Times New Roman" panose="02020603050405020304" pitchFamily="18" charset="0"/>
                  </a:rPr>
                  <a:t>millimeter</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cmm</a:t>
                </a:r>
                <a:r>
                  <a:rPr lang="en-GB"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GB" sz="2800" i="1">
                            <a:solidFill>
                              <a:schemeClr val="tx1"/>
                            </a:solidFill>
                            <a:latin typeface="Cambria Math" panose="02040503050406030204" pitchFamily="18" charset="0"/>
                            <a:cs typeface="Times New Roman" panose="02020603050405020304" pitchFamily="18" charset="0"/>
                          </a:rPr>
                        </m:ctrlPr>
                      </m:sSupPr>
                      <m:e>
                        <m:r>
                          <m:rPr>
                            <m:sty m:val="p"/>
                          </m:rPr>
                          <a:rPr lang="en-US" sz="2800" b="0" i="0" smtClean="0">
                            <a:solidFill>
                              <a:schemeClr val="tx1"/>
                            </a:solidFill>
                            <a:latin typeface="Cambria Math"/>
                            <a:cs typeface="Times New Roman" panose="02020603050405020304" pitchFamily="18" charset="0"/>
                          </a:rPr>
                          <m:t>mm</m:t>
                        </m:r>
                      </m:e>
                      <m:sup>
                        <m:r>
                          <a:rPr lang="en-US" sz="2800" b="0" i="1" smtClean="0">
                            <a:solidFill>
                              <a:schemeClr val="tx1"/>
                            </a:solidFill>
                            <a:latin typeface="Cambria Math"/>
                            <a:cs typeface="Times New Roman" panose="02020603050405020304" pitchFamily="18" charset="0"/>
                          </a:rPr>
                          <m:t>3</m:t>
                        </m:r>
                      </m:sup>
                    </m:sSup>
                  </m:oMath>
                </a14:m>
                <a:r>
                  <a:rPr lang="en-GB" sz="2800" dirty="0">
                    <a:solidFill>
                      <a:schemeClr val="tx1"/>
                    </a:solidFill>
                    <a:latin typeface="Times New Roman" panose="02020603050405020304" pitchFamily="18" charset="0"/>
                    <a:cs typeface="Times New Roman" panose="02020603050405020304" pitchFamily="18" charset="0"/>
                  </a:rPr>
                  <a:t>; µl) of blood”. </a:t>
                </a:r>
              </a:p>
              <a:p>
                <a:pPr algn="just">
                  <a:lnSpc>
                    <a:spcPct val="20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For example, RBC count = 5.0 million/</a:t>
                </a:r>
                <a:r>
                  <a:rPr lang="en-GB" sz="2800" dirty="0" err="1">
                    <a:solidFill>
                      <a:schemeClr val="tx1"/>
                    </a:solidFill>
                    <a:latin typeface="Times New Roman" panose="02020603050405020304" pitchFamily="18" charset="0"/>
                    <a:cs typeface="Times New Roman" panose="02020603050405020304" pitchFamily="18" charset="0"/>
                  </a:rPr>
                  <a:t>cmm</a:t>
                </a:r>
                <a:r>
                  <a:rPr lang="en-GB" sz="2800" dirty="0">
                    <a:solidFill>
                      <a:schemeClr val="tx1"/>
                    </a:solidFill>
                    <a:latin typeface="Times New Roman" panose="02020603050405020304" pitchFamily="18" charset="0"/>
                    <a:cs typeface="Times New Roman" panose="02020603050405020304" pitchFamily="18" charset="0"/>
                  </a:rPr>
                  <a:t>. The SI unit, however, is ……cells per </a:t>
                </a:r>
                <a:r>
                  <a:rPr lang="en-GB" sz="2800" dirty="0" err="1">
                    <a:solidFill>
                      <a:schemeClr val="tx1"/>
                    </a:solidFill>
                    <a:latin typeface="Times New Roman" panose="02020603050405020304" pitchFamily="18" charset="0"/>
                    <a:cs typeface="Times New Roman" panose="02020603050405020304" pitchFamily="18" charset="0"/>
                  </a:rPr>
                  <a:t>liter</a:t>
                </a:r>
                <a:r>
                  <a:rPr lang="en-GB" sz="2800" dirty="0">
                    <a:solidFill>
                      <a:schemeClr val="tx1"/>
                    </a:solidFill>
                    <a:latin typeface="Times New Roman" panose="02020603050405020304" pitchFamily="18" charset="0"/>
                    <a:cs typeface="Times New Roman" panose="02020603050405020304" pitchFamily="18" charset="0"/>
                  </a:rPr>
                  <a:t> of blood. </a:t>
                </a:r>
              </a:p>
              <a:p>
                <a:pPr lvl="1" algn="just">
                  <a:lnSpc>
                    <a:spcPct val="200000"/>
                  </a:lnSpc>
                  <a:buFont typeface="Arial" panose="020B0604020202020204" pitchFamily="34" charset="0"/>
                  <a:buChar char="•"/>
                </a:pPr>
                <a:r>
                  <a:rPr lang="en-GB" sz="2600" dirty="0">
                    <a:solidFill>
                      <a:schemeClr val="tx1"/>
                    </a:solidFill>
                    <a:latin typeface="Times New Roman" panose="02020603050405020304" pitchFamily="18" charset="0"/>
                    <a:cs typeface="Times New Roman" panose="02020603050405020304" pitchFamily="18" charset="0"/>
                  </a:rPr>
                  <a:t>1 </a:t>
                </a:r>
                <a14:m>
                  <m:oMath xmlns:m="http://schemas.openxmlformats.org/officeDocument/2006/math">
                    <m:sSup>
                      <m:sSupPr>
                        <m:ctrlPr>
                          <a:rPr lang="en-GB" sz="2400" i="1">
                            <a:solidFill>
                              <a:schemeClr val="tx1"/>
                            </a:solidFill>
                            <a:latin typeface="Cambria Math" panose="02040503050406030204" pitchFamily="18" charset="0"/>
                            <a:cs typeface="Times New Roman" panose="02020603050405020304" pitchFamily="18" charset="0"/>
                          </a:rPr>
                        </m:ctrlPr>
                      </m:sSupPr>
                      <m:e>
                        <m:r>
                          <m:rPr>
                            <m:sty m:val="p"/>
                          </m:rPr>
                          <a:rPr lang="en-US" sz="2400">
                            <a:solidFill>
                              <a:schemeClr val="tx1"/>
                            </a:solidFill>
                            <a:latin typeface="Cambria Math"/>
                            <a:cs typeface="Times New Roman" panose="02020603050405020304" pitchFamily="18" charset="0"/>
                          </a:rPr>
                          <m:t>mm</m:t>
                        </m:r>
                      </m:e>
                      <m:sup>
                        <m:r>
                          <a:rPr lang="en-US" sz="2400" i="1">
                            <a:solidFill>
                              <a:schemeClr val="tx1"/>
                            </a:solidFill>
                            <a:latin typeface="Cambria Math"/>
                            <a:cs typeface="Times New Roman" panose="02020603050405020304" pitchFamily="18" charset="0"/>
                          </a:rPr>
                          <m:t>3</m:t>
                        </m:r>
                      </m:sup>
                    </m:sSup>
                  </m:oMath>
                </a14:m>
                <a:r>
                  <a:rPr lang="en-GB" sz="2600" dirty="0">
                    <a:solidFill>
                      <a:schemeClr val="tx1"/>
                    </a:solidFill>
                    <a:latin typeface="Times New Roman" panose="02020603050405020304" pitchFamily="18" charset="0"/>
                    <a:cs typeface="Times New Roman" panose="02020603050405020304" pitchFamily="18" charset="0"/>
                  </a:rPr>
                  <a:t> = 1 µl </a:t>
                </a:r>
              </a:p>
              <a:p>
                <a:pPr lvl="1" algn="just">
                  <a:lnSpc>
                    <a:spcPct val="200000"/>
                  </a:lnSpc>
                  <a:buFont typeface="Arial" panose="020B0604020202020204" pitchFamily="34" charset="0"/>
                  <a:buChar char="•"/>
                </a:pPr>
                <a:r>
                  <a:rPr lang="en-GB" sz="2600" dirty="0">
                    <a:solidFill>
                      <a:schemeClr val="tx1"/>
                    </a:solidFill>
                    <a:latin typeface="Times New Roman" panose="02020603050405020304" pitchFamily="18" charset="0"/>
                    <a:cs typeface="Times New Roman" panose="02020603050405020304" pitchFamily="18" charset="0"/>
                  </a:rPr>
                  <a:t>1 µl × </a:t>
                </a:r>
                <a14:m>
                  <m:oMath xmlns:m="http://schemas.openxmlformats.org/officeDocument/2006/math">
                    <m:sSup>
                      <m:sSupPr>
                        <m:ctrlPr>
                          <a:rPr lang="en-GB" sz="2600" i="1">
                            <a:solidFill>
                              <a:schemeClr val="tx1"/>
                            </a:solidFill>
                            <a:latin typeface="Cambria Math" panose="02040503050406030204" pitchFamily="18" charset="0"/>
                            <a:cs typeface="Times New Roman" panose="02020603050405020304" pitchFamily="18" charset="0"/>
                          </a:rPr>
                        </m:ctrlPr>
                      </m:sSupPr>
                      <m:e>
                        <m:r>
                          <a:rPr lang="en-GB" sz="2600" i="1">
                            <a:solidFill>
                              <a:schemeClr val="tx1"/>
                            </a:solidFill>
                            <a:latin typeface="Cambria Math" panose="02040503050406030204" pitchFamily="18" charset="0"/>
                            <a:cs typeface="Times New Roman" panose="02020603050405020304" pitchFamily="18" charset="0"/>
                          </a:rPr>
                          <m:t>10</m:t>
                        </m:r>
                      </m:e>
                      <m:sup>
                        <m:r>
                          <a:rPr lang="en-GB" sz="2600" i="1">
                            <a:solidFill>
                              <a:schemeClr val="tx1"/>
                            </a:solidFill>
                            <a:latin typeface="Cambria Math" panose="02040503050406030204" pitchFamily="18" charset="0"/>
                            <a:cs typeface="Times New Roman" panose="02020603050405020304" pitchFamily="18" charset="0"/>
                          </a:rPr>
                          <m:t>6</m:t>
                        </m:r>
                      </m:sup>
                    </m:sSup>
                  </m:oMath>
                </a14:m>
                <a:r>
                  <a:rPr lang="en-GB" sz="2600" dirty="0">
                    <a:solidFill>
                      <a:schemeClr val="tx1"/>
                    </a:solidFill>
                    <a:latin typeface="Times New Roman" panose="02020603050405020304" pitchFamily="18" charset="0"/>
                    <a:cs typeface="Times New Roman" panose="02020603050405020304" pitchFamily="18" charset="0"/>
                  </a:rPr>
                  <a:t> = 1 </a:t>
                </a:r>
                <a:r>
                  <a:rPr lang="en-GB" sz="2600" dirty="0" err="1">
                    <a:solidFill>
                      <a:schemeClr val="tx1"/>
                    </a:solidFill>
                    <a:latin typeface="Times New Roman" panose="02020603050405020304" pitchFamily="18" charset="0"/>
                    <a:cs typeface="Times New Roman" panose="02020603050405020304" pitchFamily="18" charset="0"/>
                  </a:rPr>
                  <a:t>liter</a:t>
                </a:r>
                <a:endParaRPr lang="en-GB" sz="2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4"/>
                <a:ext cx="10058400" cy="4336702"/>
              </a:xfrm>
              <a:blipFill rotWithShape="1">
                <a:blip r:embed="rId3"/>
                <a:stretch>
                  <a:fillRect l="-1697" r="-1818"/>
                </a:stretch>
              </a:blipFill>
            </p:spPr>
            <p:txBody>
              <a:bodyPr/>
              <a:lstStyle/>
              <a:p>
                <a:r>
                  <a:rPr lang="en-US">
                    <a:noFill/>
                  </a:rPr>
                  <a:t> </a:t>
                </a:r>
              </a:p>
            </p:txBody>
          </p:sp>
        </mc:Fallback>
      </mc:AlternateContent>
    </p:spTree>
    <p:extLst>
      <p:ext uri="{BB962C8B-B14F-4D97-AF65-F5344CB8AC3E}">
        <p14:creationId xmlns:p14="http://schemas.microsoft.com/office/powerpoint/2010/main" val="226653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solidFill>
                  <a:schemeClr val="tx1"/>
                </a:solidFill>
                <a:latin typeface="Times New Roman" panose="02020603050405020304" pitchFamily="18" charset="0"/>
                <a:cs typeface="Times New Roman" panose="02020603050405020304" pitchFamily="18" charset="0"/>
              </a:rPr>
              <a:t>Hemocytometer</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7377" y="2067407"/>
            <a:ext cx="10058400" cy="4445884"/>
          </a:xfrm>
        </p:spPr>
        <p:txBody>
          <a:bodyPr>
            <a:normAutofit/>
          </a:bodyPr>
          <a:lstStyle/>
          <a:p>
            <a:pPr algn="just">
              <a:lnSpc>
                <a:spcPct val="150000"/>
              </a:lnSpc>
              <a:buFont typeface="Wingdings" panose="05000000000000000000" pitchFamily="2" charset="2"/>
              <a:buChar char="§"/>
            </a:pPr>
            <a:r>
              <a:rPr lang="en-GB" sz="2800" dirty="0">
                <a:solidFill>
                  <a:schemeClr val="tx1"/>
                </a:solidFill>
                <a:latin typeface="Times New Roman" panose="02020603050405020304" pitchFamily="18" charset="0"/>
                <a:cs typeface="Times New Roman" panose="02020603050405020304" pitchFamily="18" charset="0"/>
              </a:rPr>
              <a:t>The </a:t>
            </a:r>
            <a:r>
              <a:rPr lang="en-GB" sz="2800" dirty="0" err="1">
                <a:solidFill>
                  <a:schemeClr val="tx1"/>
                </a:solidFill>
                <a:latin typeface="Times New Roman" panose="02020603050405020304" pitchFamily="18" charset="0"/>
                <a:cs typeface="Times New Roman" panose="02020603050405020304" pitchFamily="18" charset="0"/>
              </a:rPr>
              <a:t>hemocytometer</a:t>
            </a:r>
            <a:r>
              <a:rPr lang="en-GB" sz="2800" dirty="0">
                <a:solidFill>
                  <a:schemeClr val="tx1"/>
                </a:solidFill>
                <a:latin typeface="Times New Roman" panose="02020603050405020304" pitchFamily="18" charset="0"/>
                <a:cs typeface="Times New Roman" panose="02020603050405020304" pitchFamily="18" charset="0"/>
              </a:rPr>
              <a:t> set consists of the following: </a:t>
            </a:r>
          </a:p>
          <a:p>
            <a:pPr marL="749808" lvl="1" indent="-457200" algn="just">
              <a:lnSpc>
                <a:spcPct val="200000"/>
              </a:lnSpc>
              <a:buFont typeface="+mj-lt"/>
              <a:buAutoNum type="arabicPeriod"/>
            </a:pPr>
            <a:r>
              <a:rPr lang="en-GB" sz="2400" dirty="0">
                <a:solidFill>
                  <a:schemeClr val="tx1"/>
                </a:solidFill>
                <a:latin typeface="Times New Roman" panose="02020603050405020304" pitchFamily="18" charset="0"/>
                <a:cs typeface="Times New Roman" panose="02020603050405020304" pitchFamily="18" charset="0"/>
              </a:rPr>
              <a:t>The diluting pipettes</a:t>
            </a:r>
          </a:p>
          <a:p>
            <a:pPr marL="749808" lvl="1" indent="-457200" algn="just">
              <a:lnSpc>
                <a:spcPct val="200000"/>
              </a:lnSpc>
              <a:buFont typeface="+mj-lt"/>
              <a:buAutoNum type="arabicPeriod" startAt="2"/>
            </a:pPr>
            <a:r>
              <a:rPr lang="en-GB" sz="2400" dirty="0">
                <a:solidFill>
                  <a:schemeClr val="tx1"/>
                </a:solidFill>
                <a:latin typeface="Times New Roman" panose="02020603050405020304" pitchFamily="18" charset="0"/>
                <a:cs typeface="Times New Roman" panose="02020603050405020304" pitchFamily="18" charset="0"/>
              </a:rPr>
              <a:t>The counting chamber</a:t>
            </a:r>
          </a:p>
          <a:p>
            <a:pPr marL="749808" lvl="1" indent="-457200" algn="just">
              <a:lnSpc>
                <a:spcPct val="200000"/>
              </a:lnSpc>
              <a:buFont typeface="+mj-lt"/>
              <a:buAutoNum type="arabicPeriod" startAt="2"/>
            </a:pPr>
            <a:r>
              <a:rPr lang="en-GB" sz="2400" dirty="0">
                <a:solidFill>
                  <a:schemeClr val="tx1"/>
                </a:solidFill>
                <a:latin typeface="Times New Roman" panose="02020603050405020304" pitchFamily="18" charset="0"/>
                <a:cs typeface="Times New Roman" panose="02020603050405020304" pitchFamily="18" charset="0"/>
              </a:rPr>
              <a:t>Coverslips </a:t>
            </a:r>
          </a:p>
          <a:p>
            <a:pPr marL="749808" lvl="1" indent="-457200" algn="just">
              <a:lnSpc>
                <a:spcPct val="200000"/>
              </a:lnSpc>
              <a:buFont typeface="+mj-lt"/>
              <a:buAutoNum type="arabicPeriod" startAt="2"/>
            </a:pPr>
            <a:r>
              <a:rPr lang="en-GB" sz="2400" dirty="0">
                <a:solidFill>
                  <a:schemeClr val="tx1"/>
                </a:solidFill>
                <a:latin typeface="Times New Roman" panose="02020603050405020304" pitchFamily="18" charset="0"/>
                <a:cs typeface="Times New Roman" panose="02020603050405020304" pitchFamily="18" charset="0"/>
              </a:rPr>
              <a:t>RBC and WBC diluting fluids </a:t>
            </a:r>
          </a:p>
        </p:txBody>
      </p:sp>
    </p:spTree>
    <p:extLst>
      <p:ext uri="{BB962C8B-B14F-4D97-AF65-F5344CB8AC3E}">
        <p14:creationId xmlns:p14="http://schemas.microsoft.com/office/powerpoint/2010/main" val="119668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64322"/>
            <a:ext cx="12192000" cy="593678"/>
          </a:xfrm>
          <a:prstGeom prst="rect">
            <a:avLst/>
          </a:prstGeom>
          <a:solidFill>
            <a:schemeClr val="bg1"/>
          </a:solidFill>
        </p:spPr>
        <p:txBody>
          <a:bodyPr wrap="square" rtlCol="0">
            <a:spAutoFit/>
          </a:bodyPr>
          <a:lstStyle/>
          <a:p>
            <a:endParaRPr lang="en-GB" dirty="0"/>
          </a:p>
        </p:txBody>
      </p:sp>
      <p:pic>
        <p:nvPicPr>
          <p:cNvPr id="6" name="Picture 2" descr="صورة ذات صلة">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76" b="6992"/>
          <a:stretch/>
        </p:blipFill>
        <p:spPr bwMode="auto">
          <a:xfrm>
            <a:off x="848519" y="0"/>
            <a:ext cx="104949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5BD57D9E-CA2F-2C48-8308-63346A30BAE5}"/>
              </a:ext>
            </a:extLst>
          </p:cNvPr>
          <p:cNvSpPr txBox="1"/>
          <p:nvPr/>
        </p:nvSpPr>
        <p:spPr>
          <a:xfrm>
            <a:off x="5181600" y="2515369"/>
            <a:ext cx="1828800" cy="1828800"/>
          </a:xfrm>
          <a:prstGeom prst="rect">
            <a:avLst/>
          </a:prstGeom>
          <a:noFill/>
        </p:spPr>
        <p:txBody>
          <a:bodyPr wrap="square" rtlCol="1">
            <a:spAutoFit/>
          </a:bodyPr>
          <a:lstStyle/>
          <a:p>
            <a:pPr algn="r"/>
            <a:endParaRPr lang="ar-AE"/>
          </a:p>
        </p:txBody>
      </p:sp>
    </p:spTree>
    <p:extLst>
      <p:ext uri="{BB962C8B-B14F-4D97-AF65-F5344CB8AC3E}">
        <p14:creationId xmlns:p14="http://schemas.microsoft.com/office/powerpoint/2010/main" val="243116681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7054</TotalTime>
  <Words>1438</Words>
  <Application>Microsoft Office PowerPoint</Application>
  <PresentationFormat>شاشة عريضة</PresentationFormat>
  <Paragraphs>128</Paragraphs>
  <Slides>37</Slides>
  <Notes>3</Notes>
  <HiddenSlides>0</HiddenSlides>
  <MMClips>0</MMClips>
  <ScaleCrop>false</ScaleCrop>
  <HeadingPairs>
    <vt:vector size="4" baseType="variant">
      <vt:variant>
        <vt:lpstr>نسق</vt:lpstr>
      </vt:variant>
      <vt:variant>
        <vt:i4>1</vt:i4>
      </vt:variant>
      <vt:variant>
        <vt:lpstr>عناوين الشرائح</vt:lpstr>
      </vt:variant>
      <vt:variant>
        <vt:i4>37</vt:i4>
      </vt:variant>
    </vt:vector>
  </HeadingPairs>
  <TitlesOfParts>
    <vt:vector size="38" baseType="lpstr">
      <vt:lpstr>Retrospect</vt:lpstr>
      <vt:lpstr>Hemocytometry</vt:lpstr>
      <vt:lpstr>Hemocytometry </vt:lpstr>
      <vt:lpstr>Principle </vt:lpstr>
      <vt:lpstr>Principle </vt:lpstr>
      <vt:lpstr>عرض تقديمي في PowerPoint</vt:lpstr>
      <vt:lpstr>Principle </vt:lpstr>
      <vt:lpstr>Units for reporting </vt:lpstr>
      <vt:lpstr>Hemocytometer</vt:lpstr>
      <vt:lpstr>عرض تقديمي في PowerPoint</vt:lpstr>
      <vt:lpstr>Diluting pipettes</vt:lpstr>
      <vt:lpstr>Parts of diluting pipette</vt:lpstr>
      <vt:lpstr>Parts of diluting pipette</vt:lpstr>
      <vt:lpstr>Parts of diluting pipette</vt:lpstr>
      <vt:lpstr>عرض تقديمي في PowerPoint</vt:lpstr>
      <vt:lpstr>Principle underlying the  use of diluting pipettes</vt:lpstr>
      <vt:lpstr>Differences between the pipettes </vt:lpstr>
      <vt:lpstr>Steps in hemocytometry</vt:lpstr>
      <vt:lpstr>Filling the pipette </vt:lpstr>
      <vt:lpstr>Filling the pipette </vt:lpstr>
      <vt:lpstr>Filling the pipette </vt:lpstr>
      <vt:lpstr>The counting (Neubauer chamber)</vt:lpstr>
      <vt:lpstr>عرض تقديمي في PowerPoint</vt:lpstr>
      <vt:lpstr>The counting (Neubauer chamber)</vt:lpstr>
      <vt:lpstr>عرض تقديمي في PowerPoint</vt:lpstr>
      <vt:lpstr>عرض تقديمي في PowerPoint</vt:lpstr>
      <vt:lpstr>The counting chamber: side view </vt:lpstr>
      <vt:lpstr>Focusing the counting grid</vt:lpstr>
      <vt:lpstr>عرض تقديمي في PowerPoint</vt:lpstr>
      <vt:lpstr>Charging the chamber </vt:lpstr>
      <vt:lpstr>Charging the chamber </vt:lpstr>
      <vt:lpstr>Charging the chamber </vt:lpstr>
      <vt:lpstr>Charging the chamber </vt:lpstr>
      <vt:lpstr>Charging the chamber </vt:lpstr>
      <vt:lpstr>عرض تقديمي في PowerPoint</vt:lpstr>
      <vt:lpstr>Sources of error in cell counting</vt:lpstr>
      <vt:lpstr>PRECAUTIONS</vt:lpstr>
      <vt:lpstr>PRECAUTIONS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RBC count </dc:title>
  <dc:creator>mary wadi</dc:creator>
  <cp:lastModifiedBy>الامل القريب</cp:lastModifiedBy>
  <cp:revision>114</cp:revision>
  <dcterms:created xsi:type="dcterms:W3CDTF">2018-09-21T19:05:57Z</dcterms:created>
  <dcterms:modified xsi:type="dcterms:W3CDTF">2021-10-15T13:40:41Z</dcterms:modified>
</cp:coreProperties>
</file>